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8" r:id="rId4"/>
    <p:sldId id="266" r:id="rId5"/>
    <p:sldId id="267" r:id="rId6"/>
    <p:sldId id="257" r:id="rId7"/>
    <p:sldId id="260" r:id="rId8"/>
    <p:sldId id="261" r:id="rId9"/>
    <p:sldId id="262" r:id="rId10"/>
    <p:sldId id="263" r:id="rId11"/>
    <p:sldId id="264" r:id="rId12"/>
    <p:sldId id="269" r:id="rId13"/>
    <p:sldId id="259" r:id="rId14"/>
    <p:sldId id="26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12.11.2015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12.11.2015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12.11.2015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274638"/>
            <a:ext cx="9001000" cy="1143000"/>
          </a:xfrm>
        </p:spPr>
        <p:txBody>
          <a:bodyPr>
            <a:noAutofit/>
          </a:bodyPr>
          <a:lstStyle/>
          <a:p>
            <a:r>
              <a:rPr lang="ru-RU" sz="3200" b="1" dirty="0" smtClean="0">
                <a:solidFill>
                  <a:schemeClr val="tx2">
                    <a:lumMod val="50000"/>
                  </a:schemeClr>
                </a:solidFill>
                <a:latin typeface="Times New Roman" pitchFamily="18" charset="0"/>
                <a:cs typeface="Times New Roman" pitchFamily="18" charset="0"/>
              </a:rPr>
              <a:t>Выделите те качества вашего ребенка, которые чаще всего они проявляют дома</a:t>
            </a:r>
            <a:endParaRPr lang="ru-RU" sz="3200" b="1" dirty="0">
              <a:solidFill>
                <a:schemeClr val="tx2">
                  <a:lumMod val="50000"/>
                </a:schemeClr>
              </a:solidFill>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229600" cy="4853136"/>
          </a:xfrm>
        </p:spPr>
        <p:txBody>
          <a:bodyPr/>
          <a:lstStyle/>
          <a:p>
            <a:pPr marL="0" indent="0">
              <a:buNone/>
            </a:pPr>
            <a:r>
              <a:rPr lang="ru-RU" dirty="0">
                <a:latin typeface="Times New Roman" pitchFamily="18" charset="0"/>
                <a:cs typeface="Times New Roman" pitchFamily="18" charset="0"/>
              </a:rPr>
              <a:t>Добрый, красивый, злой, умный, талантливый, жадный, плаксивый, великодушный, умеющий прощать, грубый, несправедливый, крикливый, сдержанный, спокойный, непоседливый, говорливый, ответственный, беспечный врун, обидчивый,  соглашающийся, мстительный, добродушный, черствый, отзывчивый, вежливый, трудолюбивый.</a:t>
            </a:r>
          </a:p>
        </p:txBody>
      </p:sp>
    </p:spTree>
    <p:extLst>
      <p:ext uri="{BB962C8B-B14F-4D97-AF65-F5344CB8AC3E}">
        <p14:creationId xmlns:p14="http://schemas.microsoft.com/office/powerpoint/2010/main" val="1810229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latin typeface="Times New Roman" pitchFamily="18" charset="0"/>
                <a:cs typeface="Times New Roman" pitchFamily="18" charset="0"/>
              </a:rPr>
              <a:t>ЗАКОН: Уважительного отношения членов семьи друг к другу.</a:t>
            </a:r>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СИТУАЦИЯ 4: </a:t>
            </a:r>
            <a:r>
              <a:rPr lang="ru-RU" dirty="0"/>
              <a:t>Мама пришла с работы, сын встретил её у подъезда, чтобы помочь нести сумки на пятый этаж. Дома предлагает ей тапочки и накрывает на стол. После ужина мальчик сел выполнять домашнее задание по русскому языку вместе с мамой, так как не мог справиться сам. Мама объяснила ему задание, проверила дневник, похвалила за «5» и нежно обняла его. Как вы думаете, какие взаимоотношения сложились между членами этой семьи?</a:t>
            </a:r>
          </a:p>
        </p:txBody>
      </p:sp>
    </p:spTree>
    <p:extLst>
      <p:ext uri="{BB962C8B-B14F-4D97-AF65-F5344CB8AC3E}">
        <p14:creationId xmlns:p14="http://schemas.microsoft.com/office/powerpoint/2010/main" val="125403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1354162"/>
          </a:xfrm>
        </p:spPr>
        <p:txBody>
          <a:bodyPr>
            <a:normAutofit fontScale="90000"/>
          </a:bodyPr>
          <a:lstStyle/>
          <a:p>
            <a:r>
              <a:rPr lang="ru-RU" sz="3600" b="1" dirty="0">
                <a:latin typeface="Times New Roman" pitchFamily="18" charset="0"/>
                <a:cs typeface="Times New Roman" pitchFamily="18" charset="0"/>
              </a:rPr>
              <a:t>ЗАКОН: В семье должно быть правильное и равномерное распределение материальных и моральных средств для детей</a:t>
            </a:r>
            <a:r>
              <a:rPr lang="ru-RU" dirty="0"/>
              <a:t>.</a:t>
            </a:r>
          </a:p>
        </p:txBody>
      </p:sp>
      <p:sp>
        <p:nvSpPr>
          <p:cNvPr id="3" name="Объект 2"/>
          <p:cNvSpPr>
            <a:spLocks noGrp="1"/>
          </p:cNvSpPr>
          <p:nvPr>
            <p:ph idx="1"/>
          </p:nvPr>
        </p:nvSpPr>
        <p:spPr>
          <a:xfrm>
            <a:off x="457200" y="1772816"/>
            <a:ext cx="8229600" cy="4680520"/>
          </a:xfrm>
        </p:spPr>
        <p:txBody>
          <a:bodyPr>
            <a:normAutofit lnSpcReduction="10000"/>
          </a:bodyPr>
          <a:lstStyle/>
          <a:p>
            <a:pPr marL="0" indent="0">
              <a:buNone/>
            </a:pPr>
            <a:r>
              <a:rPr lang="ru-RU" dirty="0" smtClean="0"/>
              <a:t>СИТУАЦИЯ 5: </a:t>
            </a:r>
            <a:r>
              <a:rPr lang="ru-RU" dirty="0"/>
              <a:t>В семье двое детей: брат и сестра. Брат ходит в 4 класс, сестра — в детский сад. Сестре уделяют больше внимания, так как она ещё маленькая. Ей чаще покупают игрушки, чем брату, опираясь на то, что он вышел из этого возраста. Мальчик очень обижается, но родители не реагируют на это. О чем мы не должны забывать при воспитании детей разного возраста?</a:t>
            </a:r>
          </a:p>
        </p:txBody>
      </p:sp>
    </p:spTree>
    <p:extLst>
      <p:ext uri="{BB962C8B-B14F-4D97-AF65-F5344CB8AC3E}">
        <p14:creationId xmlns:p14="http://schemas.microsoft.com/office/powerpoint/2010/main" val="121121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Законы семейной жизни</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marL="0" indent="0">
              <a:buNone/>
            </a:pPr>
            <a:r>
              <a:rPr lang="ru-RU" dirty="0" smtClean="0"/>
              <a:t>- </a:t>
            </a:r>
            <a:r>
              <a:rPr lang="ru-RU" dirty="0" smtClean="0">
                <a:latin typeface="Times New Roman" pitchFamily="18" charset="0"/>
                <a:cs typeface="Times New Roman" pitchFamily="18" charset="0"/>
              </a:rPr>
              <a:t>Почитать </a:t>
            </a:r>
            <a:r>
              <a:rPr lang="ru-RU" dirty="0">
                <a:latin typeface="Times New Roman" pitchFamily="18" charset="0"/>
                <a:cs typeface="Times New Roman" pitchFamily="18" charset="0"/>
              </a:rPr>
              <a:t>старших и помогать младшим.</a:t>
            </a:r>
          </a:p>
          <a:p>
            <a:pPr marL="0" indent="0">
              <a:buNone/>
            </a:pPr>
            <a:r>
              <a:rPr lang="ru-RU" dirty="0" smtClean="0">
                <a:latin typeface="Times New Roman" pitchFamily="18" charset="0"/>
                <a:cs typeface="Times New Roman" pitchFamily="18" charset="0"/>
              </a:rPr>
              <a:t>- Чередовать </a:t>
            </a:r>
            <a:r>
              <a:rPr lang="ru-RU" dirty="0">
                <a:latin typeface="Times New Roman" pitchFamily="18" charset="0"/>
                <a:cs typeface="Times New Roman" pitchFamily="18" charset="0"/>
              </a:rPr>
              <a:t>труд и отдых.</a:t>
            </a:r>
          </a:p>
          <a:p>
            <a:pPr marL="0" indent="0">
              <a:buNone/>
            </a:pPr>
            <a:r>
              <a:rPr lang="ru-RU" dirty="0" smtClean="0">
                <a:latin typeface="Times New Roman" pitchFamily="18" charset="0"/>
                <a:cs typeface="Times New Roman" pitchFamily="18" charset="0"/>
              </a:rPr>
              <a:t>- Поддерживать </a:t>
            </a:r>
            <a:r>
              <a:rPr lang="ru-RU" dirty="0">
                <a:latin typeface="Times New Roman" pitchFamily="18" charset="0"/>
                <a:cs typeface="Times New Roman" pitchFamily="18" charset="0"/>
              </a:rPr>
              <a:t>и развивать семейные традиции.</a:t>
            </a:r>
          </a:p>
          <a:p>
            <a:pPr marL="0" indent="0">
              <a:buNone/>
            </a:pPr>
            <a:r>
              <a:rPr lang="ru-RU" dirty="0" smtClean="0">
                <a:latin typeface="Times New Roman" pitchFamily="18" charset="0"/>
                <a:cs typeface="Times New Roman" pitchFamily="18" charset="0"/>
              </a:rPr>
              <a:t>- Стремиться </a:t>
            </a:r>
            <a:r>
              <a:rPr lang="ru-RU" dirty="0">
                <a:latin typeface="Times New Roman" pitchFamily="18" charset="0"/>
                <a:cs typeface="Times New Roman" pitchFamily="18" charset="0"/>
              </a:rPr>
              <a:t>совместно выполнять различные семейные дела.</a:t>
            </a:r>
          </a:p>
          <a:p>
            <a:pPr marL="0" indent="0">
              <a:buNone/>
            </a:pPr>
            <a:r>
              <a:rPr lang="ru-RU" dirty="0" smtClean="0">
                <a:latin typeface="Times New Roman" pitchFamily="18" charset="0"/>
                <a:cs typeface="Times New Roman" pitchFamily="18" charset="0"/>
              </a:rPr>
              <a:t>- Не </a:t>
            </a:r>
            <a:r>
              <a:rPr lang="ru-RU" dirty="0">
                <a:latin typeface="Times New Roman" pitchFamily="18" charset="0"/>
                <a:cs typeface="Times New Roman" pitchFamily="18" charset="0"/>
              </a:rPr>
              <a:t>приносить тревог, огорчений, обид в семью. Заботиться о ее душевном благополучии.</a:t>
            </a:r>
          </a:p>
          <a:p>
            <a:pPr marL="0" indent="0">
              <a:buNone/>
            </a:pPr>
            <a:endParaRPr lang="ru-RU" dirty="0"/>
          </a:p>
        </p:txBody>
      </p:sp>
    </p:spTree>
    <p:extLst>
      <p:ext uri="{BB962C8B-B14F-4D97-AF65-F5344CB8AC3E}">
        <p14:creationId xmlns:p14="http://schemas.microsoft.com/office/powerpoint/2010/main" val="3576098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itchFamily="18" charset="0"/>
                <a:cs typeface="Times New Roman" pitchFamily="18" charset="0"/>
              </a:rPr>
              <a:t>«Основные пути и условия формирования нравственности»</a:t>
            </a:r>
          </a:p>
        </p:txBody>
      </p:sp>
      <p:sp>
        <p:nvSpPr>
          <p:cNvPr id="3" name="Объект 2"/>
          <p:cNvSpPr>
            <a:spLocks noGrp="1"/>
          </p:cNvSpPr>
          <p:nvPr>
            <p:ph idx="1"/>
          </p:nvPr>
        </p:nvSpPr>
        <p:spPr/>
        <p:txBody>
          <a:bodyPr>
            <a:normAutofit fontScale="85000" lnSpcReduction="20000"/>
          </a:bodyPr>
          <a:lstStyle/>
          <a:p>
            <a:r>
              <a:rPr lang="ru-RU" dirty="0">
                <a:latin typeface="Times New Roman" pitchFamily="18" charset="0"/>
                <a:cs typeface="Times New Roman" pitchFamily="18" charset="0"/>
              </a:rPr>
              <a:t>Атмосфера любви в семье.</a:t>
            </a:r>
          </a:p>
          <a:p>
            <a:r>
              <a:rPr lang="ru-RU" dirty="0">
                <a:latin typeface="Times New Roman" pitchFamily="18" charset="0"/>
                <a:cs typeface="Times New Roman" pitchFamily="18" charset="0"/>
              </a:rPr>
              <a:t>Атмосфера искренности.</a:t>
            </a:r>
          </a:p>
          <a:p>
            <a:r>
              <a:rPr lang="ru-RU" dirty="0">
                <a:latin typeface="Times New Roman" pitchFamily="18" charset="0"/>
                <a:cs typeface="Times New Roman" pitchFamily="18" charset="0"/>
              </a:rPr>
              <a:t>Разъяснение. Воздействие словом.</a:t>
            </a:r>
          </a:p>
          <a:p>
            <a:r>
              <a:rPr lang="ru-RU" dirty="0">
                <a:latin typeface="Times New Roman" pitchFamily="18" charset="0"/>
                <a:cs typeface="Times New Roman" pitchFamily="18" charset="0"/>
              </a:rPr>
              <a:t>Не допускать упреков.</a:t>
            </a:r>
          </a:p>
          <a:p>
            <a:r>
              <a:rPr lang="ru-RU" dirty="0">
                <a:latin typeface="Times New Roman" pitchFamily="18" charset="0"/>
                <a:cs typeface="Times New Roman" pitchFamily="18" charset="0"/>
              </a:rPr>
              <a:t>Наказание – крайняя мера воздействия.</a:t>
            </a:r>
          </a:p>
          <a:p>
            <a:r>
              <a:rPr lang="ru-RU" dirty="0">
                <a:latin typeface="Times New Roman" pitchFamily="18" charset="0"/>
                <a:cs typeface="Times New Roman" pitchFamily="18" charset="0"/>
              </a:rPr>
              <a:t>Порицание.</a:t>
            </a:r>
          </a:p>
          <a:p>
            <a:r>
              <a:rPr lang="ru-RU" dirty="0">
                <a:latin typeface="Times New Roman" pitchFamily="18" charset="0"/>
                <a:cs typeface="Times New Roman" pitchFamily="18" charset="0"/>
              </a:rPr>
              <a:t>Запрещение.</a:t>
            </a:r>
          </a:p>
          <a:p>
            <a:r>
              <a:rPr lang="ru-RU" dirty="0">
                <a:latin typeface="Times New Roman" pitchFamily="18" charset="0"/>
                <a:cs typeface="Times New Roman" pitchFamily="18" charset="0"/>
              </a:rPr>
              <a:t>Необходимо воспитывать чувства.</a:t>
            </a:r>
          </a:p>
          <a:p>
            <a:r>
              <a:rPr lang="ru-RU" dirty="0">
                <a:latin typeface="Times New Roman" pitchFamily="18" charset="0"/>
                <a:cs typeface="Times New Roman" pitchFamily="18" charset="0"/>
              </a:rPr>
              <a:t>Регулярный труд.</a:t>
            </a:r>
          </a:p>
          <a:p>
            <a:r>
              <a:rPr lang="ru-RU" dirty="0">
                <a:latin typeface="Times New Roman" pitchFamily="18" charset="0"/>
                <a:cs typeface="Times New Roman" pitchFamily="18" charset="0"/>
              </a:rPr>
              <a:t>Ограждение ребенка от контактов с безнравственными людьми.</a:t>
            </a:r>
          </a:p>
          <a:p>
            <a:endParaRPr lang="ru-RU" dirty="0"/>
          </a:p>
        </p:txBody>
      </p:sp>
    </p:spTree>
    <p:extLst>
      <p:ext uri="{BB962C8B-B14F-4D97-AF65-F5344CB8AC3E}">
        <p14:creationId xmlns:p14="http://schemas.microsoft.com/office/powerpoint/2010/main" val="288065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363272" cy="5937523"/>
          </a:xfrm>
        </p:spPr>
        <p:txBody>
          <a:bodyPr>
            <a:normAutofit/>
          </a:bodyPr>
          <a:lstStyle/>
          <a:p>
            <a:pPr marL="0" indent="0">
              <a:buNone/>
            </a:pPr>
            <a:r>
              <a:rPr lang="ru-RU" dirty="0">
                <a:latin typeface="Times New Roman" pitchFamily="18" charset="0"/>
                <a:cs typeface="Times New Roman" pitchFamily="18" charset="0"/>
              </a:rPr>
              <a:t>«</a:t>
            </a:r>
            <a:r>
              <a:rPr lang="ru-RU" b="1" dirty="0">
                <a:latin typeface="Times New Roman" pitchFamily="18" charset="0"/>
                <a:cs typeface="Times New Roman" pitchFamily="18" charset="0"/>
              </a:rPr>
              <a:t>Ребенок - это живой человек</a:t>
            </a:r>
            <a:r>
              <a:rPr lang="ru-RU" dirty="0">
                <a:latin typeface="Times New Roman" pitchFamily="18" charset="0"/>
                <a:cs typeface="Times New Roman" pitchFamily="18" charset="0"/>
              </a:rPr>
              <a:t>, это вовсе не </a:t>
            </a:r>
            <a:r>
              <a:rPr lang="ru-RU" dirty="0" smtClean="0">
                <a:latin typeface="Times New Roman" pitchFamily="18" charset="0"/>
                <a:cs typeface="Times New Roman" pitchFamily="18" charset="0"/>
              </a:rPr>
              <a:t>орнамент </a:t>
            </a:r>
            <a:r>
              <a:rPr lang="ru-RU" dirty="0">
                <a:latin typeface="Times New Roman" pitchFamily="18" charset="0"/>
                <a:cs typeface="Times New Roman" pitchFamily="18" charset="0"/>
              </a:rPr>
              <a:t>нашей жизни, </a:t>
            </a:r>
            <a:r>
              <a:rPr lang="ru-RU" b="1" dirty="0">
                <a:latin typeface="Times New Roman" pitchFamily="18" charset="0"/>
                <a:cs typeface="Times New Roman" pitchFamily="18" charset="0"/>
              </a:rPr>
              <a:t>это отдельная, полнокровная и богатая жизнь</a:t>
            </a:r>
            <a:r>
              <a:rPr lang="ru-RU" dirty="0">
                <a:latin typeface="Times New Roman" pitchFamily="18" charset="0"/>
                <a:cs typeface="Times New Roman" pitchFamily="18" charset="0"/>
              </a:rPr>
              <a:t>. По силе эмоций, по тревожности и глубине впечатлений, по </a:t>
            </a:r>
            <a:r>
              <a:rPr lang="ru-RU" dirty="0" smtClean="0">
                <a:latin typeface="Times New Roman" pitchFamily="18" charset="0"/>
                <a:cs typeface="Times New Roman" pitchFamily="18" charset="0"/>
              </a:rPr>
              <a:t>чистоте </a:t>
            </a:r>
            <a:r>
              <a:rPr lang="ru-RU" dirty="0">
                <a:latin typeface="Times New Roman" pitchFamily="18" charset="0"/>
                <a:cs typeface="Times New Roman" pitchFamily="18" charset="0"/>
              </a:rPr>
              <a:t>и красоте волевых напряжений детская жизнь несравненно </a:t>
            </a:r>
            <a:r>
              <a:rPr lang="ru-RU" dirty="0" smtClean="0">
                <a:latin typeface="Times New Roman" pitchFamily="18" charset="0"/>
                <a:cs typeface="Times New Roman" pitchFamily="18" charset="0"/>
              </a:rPr>
              <a:t>богаче </a:t>
            </a:r>
            <a:r>
              <a:rPr lang="ru-RU" dirty="0">
                <a:latin typeface="Times New Roman" pitchFamily="18" charset="0"/>
                <a:cs typeface="Times New Roman" pitchFamily="18" charset="0"/>
              </a:rPr>
              <a:t>взрослой».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                                         А</a:t>
            </a:r>
            <a:r>
              <a:rPr lang="ru-RU" dirty="0">
                <a:latin typeface="Times New Roman" pitchFamily="18" charset="0"/>
                <a:cs typeface="Times New Roman" pitchFamily="18" charset="0"/>
              </a:rPr>
              <a:t>. С. Макаренко</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803598"/>
            <a:ext cx="1944216" cy="26396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222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908720"/>
            <a:ext cx="7918648" cy="1755626"/>
          </a:xfrm>
        </p:spPr>
        <p:txBody>
          <a:bodyPr>
            <a:normAutofit fontScale="90000"/>
          </a:bodyPr>
          <a:lstStyle/>
          <a:p>
            <a:r>
              <a:rPr lang="ru-RU" b="1" dirty="0" smtClean="0">
                <a:solidFill>
                  <a:schemeClr val="tx2">
                    <a:lumMod val="50000"/>
                  </a:schemeClr>
                </a:solidFill>
                <a:latin typeface="Times New Roman" pitchFamily="18" charset="0"/>
                <a:cs typeface="Times New Roman" pitchFamily="18" charset="0"/>
              </a:rPr>
              <a:t>Родительское собрание на тему: «Нравственные основы семьи»</a:t>
            </a:r>
            <a:endParaRPr lang="ru-RU" b="1" dirty="0">
              <a:solidFill>
                <a:schemeClr val="tx2">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6" b="1387"/>
          <a:stretch/>
        </p:blipFill>
        <p:spPr bwMode="auto">
          <a:xfrm>
            <a:off x="2267744" y="2852936"/>
            <a:ext cx="4440705" cy="34794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372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tx2">
                    <a:lumMod val="50000"/>
                  </a:schemeClr>
                </a:solidFill>
                <a:latin typeface="Times New Roman" pitchFamily="18" charset="0"/>
                <a:cs typeface="Times New Roman" pitchFamily="18" charset="0"/>
              </a:rPr>
              <a:t>Результаты социологического исследования</a:t>
            </a:r>
            <a:endParaRPr lang="ru-RU" b="1" dirty="0">
              <a:solidFill>
                <a:schemeClr val="tx2">
                  <a:lumMod val="50000"/>
                </a:schemeClr>
              </a:solidFill>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buNone/>
            </a:pPr>
            <a:r>
              <a:rPr lang="ru-RU" sz="4000" b="1" dirty="0">
                <a:latin typeface="Times New Roman" pitchFamily="18" charset="0"/>
                <a:cs typeface="Times New Roman" pitchFamily="18" charset="0"/>
              </a:rPr>
              <a:t>v  Семья - 50%</a:t>
            </a:r>
          </a:p>
          <a:p>
            <a:pPr marL="0" indent="0">
              <a:buNone/>
            </a:pPr>
            <a:r>
              <a:rPr lang="ru-RU" sz="4000" b="1" dirty="0">
                <a:latin typeface="Times New Roman" pitchFamily="18" charset="0"/>
                <a:cs typeface="Times New Roman" pitchFamily="18" charset="0"/>
              </a:rPr>
              <a:t>v  СМИ, телевидение  - 30%</a:t>
            </a:r>
          </a:p>
          <a:p>
            <a:pPr marL="0" indent="0">
              <a:buNone/>
            </a:pPr>
            <a:r>
              <a:rPr lang="ru-RU" sz="4000" b="1" dirty="0">
                <a:latin typeface="Times New Roman" pitchFamily="18" charset="0"/>
                <a:cs typeface="Times New Roman" pitchFamily="18" charset="0"/>
              </a:rPr>
              <a:t>v  школа - 10%</a:t>
            </a:r>
          </a:p>
          <a:p>
            <a:pPr marL="0" indent="0">
              <a:buNone/>
            </a:pPr>
            <a:r>
              <a:rPr lang="ru-RU" sz="4000" b="1" dirty="0">
                <a:latin typeface="Times New Roman" pitchFamily="18" charset="0"/>
                <a:cs typeface="Times New Roman" pitchFamily="18" charset="0"/>
              </a:rPr>
              <a:t>v  улица -10%.</a:t>
            </a:r>
          </a:p>
          <a:p>
            <a:pPr marL="0" indent="0">
              <a:buNone/>
            </a:pPr>
            <a:endParaRPr lang="ru-RU" dirty="0"/>
          </a:p>
        </p:txBody>
      </p:sp>
    </p:spTree>
    <p:extLst>
      <p:ext uri="{BB962C8B-B14F-4D97-AF65-F5344CB8AC3E}">
        <p14:creationId xmlns:p14="http://schemas.microsoft.com/office/powerpoint/2010/main" val="3339787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Ст. 63 Семейного кодекса РФ</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dirty="0">
                <a:latin typeface="Times New Roman" pitchFamily="18" charset="0"/>
                <a:cs typeface="Times New Roman" pitchFamily="18" charset="0"/>
              </a:rPr>
              <a:t>1. Родители имеют право и обязаны воспитывать своих детей.</a:t>
            </a:r>
          </a:p>
          <a:p>
            <a:pPr marL="0" indent="0">
              <a:buNone/>
            </a:pPr>
            <a:r>
              <a:rPr lang="ru-RU" dirty="0">
                <a:latin typeface="Times New Roman" pitchFamily="18" charset="0"/>
                <a:cs typeface="Times New Roman" pitchFamily="18" charset="0"/>
              </a:rPr>
              <a:t>Родители несут ответственность за воспитание и развитие своих детей. </a:t>
            </a:r>
            <a:r>
              <a:rPr lang="ru-RU" b="1" dirty="0">
                <a:latin typeface="Times New Roman" pitchFamily="18" charset="0"/>
                <a:cs typeface="Times New Roman" pitchFamily="18" charset="0"/>
              </a:rPr>
              <a:t>Они обязаны заботиться</a:t>
            </a:r>
            <a:r>
              <a:rPr lang="ru-RU" dirty="0">
                <a:latin typeface="Times New Roman" pitchFamily="18" charset="0"/>
                <a:cs typeface="Times New Roman" pitchFamily="18" charset="0"/>
              </a:rPr>
              <a:t> о здоровье, физическом, психическом, </a:t>
            </a:r>
            <a:r>
              <a:rPr lang="ru-RU" b="1" dirty="0">
                <a:latin typeface="Times New Roman" pitchFamily="18" charset="0"/>
                <a:cs typeface="Times New Roman" pitchFamily="18" charset="0"/>
              </a:rPr>
              <a:t>духовном и нравственном развитии своих детей.</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245909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Что такое нравственность? </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a:buFontTx/>
              <a:buChar char="-"/>
            </a:pPr>
            <a:r>
              <a:rPr lang="ru-RU" dirty="0" smtClean="0">
                <a:latin typeface="Times New Roman" pitchFamily="18" charset="0"/>
                <a:cs typeface="Times New Roman" pitchFamily="18" charset="0"/>
              </a:rPr>
              <a:t>Это </a:t>
            </a:r>
            <a:r>
              <a:rPr lang="ru-RU" dirty="0">
                <a:latin typeface="Times New Roman" pitchFamily="18" charset="0"/>
                <a:cs typeface="Times New Roman" pitchFamily="18" charset="0"/>
              </a:rPr>
              <a:t>система правил поведения личности, прежде всего, отвечающая на вопрос: что хорошо, а что </a:t>
            </a:r>
            <a:r>
              <a:rPr lang="ru-RU" dirty="0" smtClean="0">
                <a:latin typeface="Times New Roman" pitchFamily="18" charset="0"/>
                <a:cs typeface="Times New Roman" pitchFamily="18" charset="0"/>
              </a:rPr>
              <a:t>плохо</a:t>
            </a:r>
            <a:r>
              <a:rPr lang="ru-RU" dirty="0">
                <a:latin typeface="Times New Roman" pitchFamily="18" charset="0"/>
                <a:cs typeface="Times New Roman" pitchFamily="18" charset="0"/>
              </a:rPr>
              <a:t>, что добро, а что зло. </a:t>
            </a:r>
            <a:endParaRPr lang="ru-RU" dirty="0" smtClean="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Это внутренние</a:t>
            </a:r>
            <a:r>
              <a:rPr lang="ru-RU" dirty="0">
                <a:latin typeface="Times New Roman" pitchFamily="18" charset="0"/>
                <a:cs typeface="Times New Roman" pitchFamily="18" charset="0"/>
              </a:rPr>
              <a:t>, духовные качества, </a:t>
            </a:r>
            <a:r>
              <a:rPr lang="ru-RU" dirty="0" smtClean="0">
                <a:latin typeface="Times New Roman" pitchFamily="18" charset="0"/>
                <a:cs typeface="Times New Roman" pitchFamily="18" charset="0"/>
              </a:rPr>
              <a:t>которыми </a:t>
            </a:r>
            <a:r>
              <a:rPr lang="ru-RU" dirty="0">
                <a:latin typeface="Times New Roman" pitchFamily="18" charset="0"/>
                <a:cs typeface="Times New Roman" pitchFamily="18" charset="0"/>
              </a:rPr>
              <a:t>руководствуется </a:t>
            </a:r>
            <a:r>
              <a:rPr lang="ru-RU" dirty="0" smtClean="0">
                <a:latin typeface="Times New Roman" pitchFamily="18" charset="0"/>
                <a:cs typeface="Times New Roman" pitchFamily="18" charset="0"/>
              </a:rPr>
              <a:t>человек в жизни, которые проявляются в поведении.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133506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2908920"/>
          </a:xfrm>
        </p:spPr>
        <p:txBody>
          <a:bodyPr/>
          <a:lstStyle/>
          <a:p>
            <a:pPr marL="0" indent="0">
              <a:buNone/>
            </a:pPr>
            <a:r>
              <a:rPr lang="ru-RU" b="1" dirty="0">
                <a:solidFill>
                  <a:schemeClr val="tx2">
                    <a:lumMod val="50000"/>
                  </a:schemeClr>
                </a:solidFill>
                <a:latin typeface="Times New Roman" pitchFamily="18" charset="0"/>
                <a:cs typeface="Times New Roman" pitchFamily="18" charset="0"/>
              </a:rPr>
              <a:t>«Привязанность к семье и дому создается не </a:t>
            </a:r>
            <a:r>
              <a:rPr lang="ru-RU" b="1" dirty="0" smtClean="0">
                <a:solidFill>
                  <a:schemeClr val="tx2">
                    <a:lumMod val="50000"/>
                  </a:schemeClr>
                </a:solidFill>
                <a:latin typeface="Times New Roman" pitchFamily="18" charset="0"/>
                <a:cs typeface="Times New Roman" pitchFamily="18" charset="0"/>
              </a:rPr>
              <a:t>нарочно, не </a:t>
            </a:r>
            <a:r>
              <a:rPr lang="ru-RU" b="1" dirty="0">
                <a:solidFill>
                  <a:schemeClr val="tx2">
                    <a:lumMod val="50000"/>
                  </a:schemeClr>
                </a:solidFill>
                <a:latin typeface="Times New Roman" pitchFamily="18" charset="0"/>
                <a:cs typeface="Times New Roman" pitchFamily="18" charset="0"/>
              </a:rPr>
              <a:t>лекциями и наставлениями, а прежде всего той </a:t>
            </a:r>
            <a:r>
              <a:rPr lang="ru-RU" b="1" dirty="0" smtClean="0">
                <a:solidFill>
                  <a:schemeClr val="tx2">
                    <a:lumMod val="50000"/>
                  </a:schemeClr>
                </a:solidFill>
                <a:latin typeface="Times New Roman" pitchFamily="18" charset="0"/>
                <a:cs typeface="Times New Roman" pitchFamily="18" charset="0"/>
              </a:rPr>
              <a:t>атмосферой, которая </a:t>
            </a:r>
            <a:r>
              <a:rPr lang="ru-RU" b="1" dirty="0">
                <a:solidFill>
                  <a:schemeClr val="tx2">
                    <a:lumMod val="50000"/>
                  </a:schemeClr>
                </a:solidFill>
                <a:latin typeface="Times New Roman" pitchFamily="18" charset="0"/>
                <a:cs typeface="Times New Roman" pitchFamily="18" charset="0"/>
              </a:rPr>
              <a:t>царит в семье»</a:t>
            </a:r>
          </a:p>
          <a:p>
            <a:pPr marL="0" indent="0">
              <a:buNone/>
            </a:pPr>
            <a:r>
              <a:rPr lang="ru-RU" dirty="0" smtClean="0">
                <a:solidFill>
                  <a:schemeClr val="tx2">
                    <a:lumMod val="50000"/>
                  </a:schemeClr>
                </a:solidFill>
                <a:latin typeface="Times New Roman" pitchFamily="18" charset="0"/>
                <a:cs typeface="Times New Roman" pitchFamily="18" charset="0"/>
              </a:rPr>
              <a:t>                                            Д</a:t>
            </a:r>
            <a:r>
              <a:rPr lang="ru-RU" dirty="0">
                <a:solidFill>
                  <a:schemeClr val="tx2">
                    <a:lumMod val="50000"/>
                  </a:schemeClr>
                </a:solidFill>
                <a:latin typeface="Times New Roman" pitchFamily="18" charset="0"/>
                <a:cs typeface="Times New Roman" pitchFamily="18" charset="0"/>
              </a:rPr>
              <a:t>. С. </a:t>
            </a:r>
            <a:r>
              <a:rPr lang="ru-RU" dirty="0" smtClean="0">
                <a:solidFill>
                  <a:schemeClr val="tx2">
                    <a:lumMod val="50000"/>
                  </a:schemeClr>
                </a:solidFill>
                <a:latin typeface="Times New Roman" pitchFamily="18" charset="0"/>
                <a:cs typeface="Times New Roman" pitchFamily="18" charset="0"/>
              </a:rPr>
              <a:t>Лихачев</a:t>
            </a:r>
            <a:endParaRPr lang="ru-RU" dirty="0">
              <a:solidFill>
                <a:schemeClr val="tx2">
                  <a:lumMod val="50000"/>
                </a:schemeClr>
              </a:solidFill>
              <a:latin typeface="Times New Roman" pitchFamily="18" charset="0"/>
              <a:cs typeface="Times New Roman" pitchFamily="18" charset="0"/>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852936"/>
            <a:ext cx="2934072" cy="34903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9159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latin typeface="Times New Roman" pitchFamily="18" charset="0"/>
                <a:cs typeface="Times New Roman" pitchFamily="18" charset="0"/>
              </a:rPr>
              <a:t>ЗАКОН: Родители должны предъявлять единые требования к ребёнку.</a:t>
            </a:r>
          </a:p>
        </p:txBody>
      </p:sp>
      <p:sp>
        <p:nvSpPr>
          <p:cNvPr id="3" name="Объект 2"/>
          <p:cNvSpPr>
            <a:spLocks noGrp="1"/>
          </p:cNvSpPr>
          <p:nvPr>
            <p:ph idx="1"/>
          </p:nvPr>
        </p:nvSpPr>
        <p:spPr/>
        <p:txBody>
          <a:bodyPr>
            <a:normAutofit fontScale="92500"/>
          </a:bodyPr>
          <a:lstStyle/>
          <a:p>
            <a:pPr marL="0" indent="0">
              <a:buNone/>
            </a:pPr>
            <a:r>
              <a:rPr lang="ru-RU" dirty="0"/>
              <a:t>СИТУАЦИЯ 1: Мальчик был наказан. Он получил две двойки. Отец серьёзно с ним поговорил и в наказание не разрешил выходить ему из дома. Пришли друзья и позвали его сходить в кино. Мама пожалела сына и стала уговаривать отца отпустить его с друзьями. Между родителями произошёл конфликт.</a:t>
            </a:r>
          </a:p>
          <a:p>
            <a:pPr marL="0" indent="0">
              <a:buNone/>
            </a:pPr>
            <a:r>
              <a:rPr lang="ru-RU" dirty="0"/>
              <a:t>Как правильно поступить, чтобы избежать конфликта?</a:t>
            </a:r>
          </a:p>
          <a:p>
            <a:pPr marL="0" indent="0">
              <a:buNone/>
            </a:pPr>
            <a:endParaRPr lang="ru-RU" dirty="0"/>
          </a:p>
        </p:txBody>
      </p:sp>
    </p:spTree>
    <p:extLst>
      <p:ext uri="{BB962C8B-B14F-4D97-AF65-F5344CB8AC3E}">
        <p14:creationId xmlns:p14="http://schemas.microsoft.com/office/powerpoint/2010/main" val="262395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latin typeface="Times New Roman" pitchFamily="18" charset="0"/>
                <a:cs typeface="Times New Roman" pitchFamily="18" charset="0"/>
              </a:rPr>
              <a:t>ЗАКОН: Основы трудолюбия должны закладываться с детства.</a:t>
            </a:r>
          </a:p>
        </p:txBody>
      </p:sp>
      <p:sp>
        <p:nvSpPr>
          <p:cNvPr id="3" name="Объект 2"/>
          <p:cNvSpPr>
            <a:spLocks noGrp="1"/>
          </p:cNvSpPr>
          <p:nvPr>
            <p:ph idx="1"/>
          </p:nvPr>
        </p:nvSpPr>
        <p:spPr/>
        <p:txBody>
          <a:bodyPr/>
          <a:lstStyle/>
          <a:p>
            <a:pPr marL="0" indent="0">
              <a:buNone/>
            </a:pPr>
            <a:r>
              <a:rPr lang="ru-RU" dirty="0" smtClean="0"/>
              <a:t>СИТУАЦИЯ 2: </a:t>
            </a:r>
            <a:r>
              <a:rPr lang="ru-RU" dirty="0"/>
              <a:t>Родители решили поехать за город, поработать на даче. Все нашли себе работу, кроме Пети. Ему предлагали пополоть грядки, принести воды из родника, но он отказался от всех предложений. Бегал по саду за бабочками, кричал, мешал работать. </a:t>
            </a:r>
            <a:endParaRPr lang="ru-RU" dirty="0" smtClean="0"/>
          </a:p>
          <a:p>
            <a:pPr marL="0" indent="0">
              <a:buNone/>
            </a:pPr>
            <a:r>
              <a:rPr lang="ru-RU" dirty="0" smtClean="0"/>
              <a:t>Почему </a:t>
            </a:r>
            <a:r>
              <a:rPr lang="ru-RU" dirty="0"/>
              <a:t>сложилась такая ситуация?</a:t>
            </a:r>
          </a:p>
        </p:txBody>
      </p:sp>
    </p:spTree>
    <p:extLst>
      <p:ext uri="{BB962C8B-B14F-4D97-AF65-F5344CB8AC3E}">
        <p14:creationId xmlns:p14="http://schemas.microsoft.com/office/powerpoint/2010/main" val="59492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latin typeface="Times New Roman" pitchFamily="18" charset="0"/>
                <a:cs typeface="Times New Roman" pitchFamily="18" charset="0"/>
              </a:rPr>
              <a:t>ЗАКОН: Ребёнок нуждается в ласке, похвале.</a:t>
            </a:r>
          </a:p>
        </p:txBody>
      </p:sp>
      <p:sp>
        <p:nvSpPr>
          <p:cNvPr id="3" name="Объект 2"/>
          <p:cNvSpPr>
            <a:spLocks noGrp="1"/>
          </p:cNvSpPr>
          <p:nvPr>
            <p:ph idx="1"/>
          </p:nvPr>
        </p:nvSpPr>
        <p:spPr/>
        <p:txBody>
          <a:bodyPr/>
          <a:lstStyle/>
          <a:p>
            <a:pPr marL="0" indent="0">
              <a:buNone/>
            </a:pPr>
            <a:r>
              <a:rPr lang="ru-RU" dirty="0" smtClean="0"/>
              <a:t>СИТУАЦИЯ 3: </a:t>
            </a:r>
            <a:r>
              <a:rPr lang="ru-RU" dirty="0"/>
              <a:t>Девочке очень хотелось сделать сюрприз для мамы. Она пришла из школы, помыла посуду, приготовила обед. Пришла с работы мама. Девочка бросилась к ней и поцеловала её. Мама была не в настроении и никак не отреагировала на поцелуй. Затем дочь пригласила её к столу ужинать. После ужина мама сказала спасибо и ушла в свою комнату. Как бы вы поступили на ее месте?</a:t>
            </a:r>
          </a:p>
        </p:txBody>
      </p:sp>
    </p:spTree>
    <p:extLst>
      <p:ext uri="{BB962C8B-B14F-4D97-AF65-F5344CB8AC3E}">
        <p14:creationId xmlns:p14="http://schemas.microsoft.com/office/powerpoint/2010/main" val="19450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776</Words>
  <Application>Microsoft Office PowerPoint</Application>
  <PresentationFormat>Экран (4:3)</PresentationFormat>
  <Paragraphs>48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Выделите те качества вашего ребенка, которые чаще всего они проявляют дома</vt:lpstr>
      <vt:lpstr>Родительское собрание на тему: «Нравственные основы семьи»</vt:lpstr>
      <vt:lpstr>Результаты социологического исследования</vt:lpstr>
      <vt:lpstr>Ст. 63 Семейного кодекса РФ</vt:lpstr>
      <vt:lpstr>Что такое нравственность? </vt:lpstr>
      <vt:lpstr>Презентация PowerPoint</vt:lpstr>
      <vt:lpstr>ЗАКОН: Родители должны предъявлять единые требования к ребёнку.</vt:lpstr>
      <vt:lpstr>ЗАКОН: Основы трудолюбия должны закладываться с детства.</vt:lpstr>
      <vt:lpstr>ЗАКОН: Ребёнок нуждается в ласке, похвале.</vt:lpstr>
      <vt:lpstr>ЗАКОН: Уважительного отношения членов семьи друг к другу.</vt:lpstr>
      <vt:lpstr>ЗАКОН: В семье должно быть правильное и равномерное распределение материальных и моральных средств для детей.</vt:lpstr>
      <vt:lpstr>Законы семейной жизни</vt:lpstr>
      <vt:lpstr>«Основные пути и условия формирования нравственности»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 на тему: «Нравственные основы семьи»</dc:title>
  <dc:creator>Саша и Ирина</dc:creator>
  <cp:lastModifiedBy>Саша и Ирина</cp:lastModifiedBy>
  <cp:revision>10</cp:revision>
  <dcterms:created xsi:type="dcterms:W3CDTF">2015-11-11T14:51:58Z</dcterms:created>
  <dcterms:modified xsi:type="dcterms:W3CDTF">2015-11-12T15:54:24Z</dcterms:modified>
</cp:coreProperties>
</file>