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9" r:id="rId5"/>
    <p:sldId id="258" r:id="rId6"/>
    <p:sldId id="260" r:id="rId7"/>
    <p:sldId id="261" r:id="rId8"/>
    <p:sldId id="263" r:id="rId9"/>
    <p:sldId id="264" r:id="rId10"/>
    <p:sldId id="265" r:id="rId11"/>
    <p:sldId id="266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Какой я родитель?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Стили семейных отношений.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4700761" cy="316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237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7. Ваш ребенок послушен?</a:t>
            </a:r>
          </a:p>
          <a:p>
            <a:pPr marL="0" indent="0">
              <a:buNone/>
            </a:pPr>
            <a:r>
              <a:rPr lang="ru-RU" dirty="0"/>
              <a:t>Всегда - 5 баллов</a:t>
            </a:r>
          </a:p>
          <a:p>
            <a:pPr marL="0" indent="0">
              <a:buNone/>
            </a:pPr>
            <a:r>
              <a:rPr lang="ru-RU" dirty="0"/>
              <a:t>Иногда - 3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Нет – 1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8. Если вы что-то запрещаете ребенку, объясняете ему причину запрета?</a:t>
            </a:r>
          </a:p>
          <a:p>
            <a:pPr marL="0" indent="0">
              <a:buNone/>
            </a:pPr>
            <a:r>
              <a:rPr lang="ru-RU" dirty="0"/>
              <a:t>Да, всегда - 5 баллов</a:t>
            </a:r>
          </a:p>
          <a:p>
            <a:pPr marL="0" indent="0">
              <a:buNone/>
            </a:pPr>
            <a:r>
              <a:rPr lang="ru-RU" dirty="0"/>
              <a:t>Иногда - 3.</a:t>
            </a:r>
          </a:p>
          <a:p>
            <a:pPr marL="0" indent="0">
              <a:buNone/>
            </a:pPr>
            <a:r>
              <a:rPr lang="ru-RU" dirty="0"/>
              <a:t>Нет </a:t>
            </a:r>
            <a:r>
              <a:rPr lang="ru-RU" dirty="0" smtClean="0"/>
              <a:t>– 1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9. Требуете ли вы от своего ребенка выполнения всех обязанностей, которые, вы считаете, он должен выполнять?</a:t>
            </a:r>
          </a:p>
          <a:p>
            <a:pPr marL="0" indent="0">
              <a:buNone/>
            </a:pPr>
            <a:r>
              <a:rPr lang="ru-RU" dirty="0"/>
              <a:t>Всегда - 5 баллов</a:t>
            </a:r>
          </a:p>
          <a:p>
            <a:pPr marL="0" indent="0">
              <a:buNone/>
            </a:pPr>
            <a:r>
              <a:rPr lang="ru-RU" dirty="0"/>
              <a:t>Иногда - 1.</a:t>
            </a:r>
          </a:p>
          <a:p>
            <a:pPr marL="0" indent="0">
              <a:buNone/>
            </a:pPr>
            <a:r>
              <a:rPr lang="ru-RU" dirty="0"/>
              <a:t>Нет </a:t>
            </a:r>
            <a:r>
              <a:rPr lang="ru-RU" dirty="0" smtClean="0"/>
              <a:t>– 1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10. Следите ли вы за специальной педагогической литературой?</a:t>
            </a:r>
          </a:p>
          <a:p>
            <a:pPr marL="0" indent="0">
              <a:buNone/>
            </a:pPr>
            <a:r>
              <a:rPr lang="ru-RU" dirty="0"/>
              <a:t>Да - 5 баллов</a:t>
            </a:r>
          </a:p>
          <a:p>
            <a:pPr marL="0" indent="0">
              <a:buNone/>
            </a:pPr>
            <a:r>
              <a:rPr lang="ru-RU" dirty="0"/>
              <a:t>Иногда - 3.</a:t>
            </a:r>
          </a:p>
          <a:p>
            <a:pPr marL="0" indent="0">
              <a:buNone/>
            </a:pPr>
            <a:r>
              <a:rPr lang="ru-RU" dirty="0"/>
              <a:t>Нет - </a:t>
            </a:r>
            <a:r>
              <a:rPr lang="ru-RU" dirty="0" smtClean="0"/>
              <a:t>1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53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анкетирования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От 10 до 23 баллов</a:t>
            </a:r>
            <a:r>
              <a:rPr lang="ru-RU" dirty="0"/>
              <a:t>: вероятно вы неверно воспитываете своих детей. И чем меньше вы набрали очков, тем в большей степени это проявляется. Если вы в ближайшее время коренным образом не измените методы своего воспитания, вполне может случиться, что ваш ребенок огорчит, будет постоянно огорчать вас или замкнется в себе.</a:t>
            </a:r>
          </a:p>
          <a:p>
            <a:r>
              <a:rPr lang="ru-RU" b="1" dirty="0"/>
              <a:t>От 24 до 37 баллов</a:t>
            </a:r>
            <a:r>
              <a:rPr lang="ru-RU" dirty="0"/>
              <a:t>: ваши взгляды на воспитание в основном правильны. Тем не менее, вам, вероятно, необходимо постоянно проявлять заботу о ребенке. В противном случае у вас в конце концов возникнут проблемы в отношении с вашим детьми.</a:t>
            </a:r>
          </a:p>
          <a:p>
            <a:r>
              <a:rPr lang="ru-RU" b="1" dirty="0"/>
              <a:t>От 38 до 50 баллов</a:t>
            </a:r>
            <a:r>
              <a:rPr lang="ru-RU" dirty="0"/>
              <a:t>: вы заслуживаете большой благодарности, признания как способный воспитатель. У вас достаточно терпения, упорства и любви к ребенку. А это так важно!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206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«Плохими дети не рождаются. Ребенок рождается, чтобы узнать мир, а не злить родителей или учителя. Тело ребенка – это форма, в которой природа </a:t>
            </a:r>
            <a:r>
              <a:rPr lang="ru-RU" b="1" dirty="0" err="1"/>
              <a:t>опредмечивает</a:t>
            </a:r>
            <a:r>
              <a:rPr lang="ru-RU" b="1" dirty="0"/>
              <a:t> себя. Настоящая основа человека – не отдельные его качества, а образ жизни. Ребенок живет с первых минут рождения, а не готовится к жизни. Ребенок – существо социальное. Всякая личность развивается в общении. Ребенку необходимо сотрудничество. В сотрудничестве ребенок оказывается гораздо умнее, сильнее, чем при самостоятельной работе</a:t>
            </a:r>
            <a:r>
              <a:rPr lang="ru-RU" b="1" dirty="0" smtClean="0"/>
              <a:t>».</a:t>
            </a:r>
          </a:p>
          <a:p>
            <a:pPr marL="0" indent="0" algn="r">
              <a:buNone/>
            </a:pPr>
            <a:r>
              <a:rPr lang="ru-RU" i="1" dirty="0"/>
              <a:t>Ш. Л. </a:t>
            </a:r>
            <a:r>
              <a:rPr lang="ru-RU" i="1" dirty="0" err="1" smtClean="0"/>
              <a:t>Амонашвили</a:t>
            </a:r>
            <a:r>
              <a:rPr lang="ru-RU" i="1" dirty="0" smtClean="0"/>
              <a:t>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3926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>
            <a:normAutofit/>
          </a:bodyPr>
          <a:lstStyle/>
          <a:p>
            <a:pPr lvl="0"/>
            <a:r>
              <a:rPr lang="ru-RU" sz="4400" dirty="0"/>
              <a:t>Делай так, как тебе говорю я, или вообще не делай!</a:t>
            </a:r>
          </a:p>
          <a:p>
            <a:pPr lvl="0"/>
            <a:r>
              <a:rPr lang="ru-RU" sz="4400" dirty="0"/>
              <a:t>Можешь делать, что </a:t>
            </a:r>
            <a:r>
              <a:rPr lang="ru-RU" sz="4400" dirty="0" smtClean="0"/>
              <a:t>хочешь. Мне </a:t>
            </a:r>
            <a:r>
              <a:rPr lang="ru-RU" sz="4400" dirty="0"/>
              <a:t>все равно, что ты делаешь.</a:t>
            </a:r>
          </a:p>
          <a:p>
            <a:pPr lvl="0"/>
            <a:r>
              <a:rPr lang="ru-RU" sz="4400" dirty="0"/>
              <a:t>Я хочу понять, почему ты так делаешь.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7930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5963"/>
          </a:xfrm>
        </p:spPr>
        <p:txBody>
          <a:bodyPr/>
          <a:lstStyle/>
          <a:p>
            <a:r>
              <a:rPr lang="ru-RU" b="1" dirty="0"/>
              <a:t>Авторитарный стиль </a:t>
            </a:r>
            <a:r>
              <a:rPr lang="ru-RU" dirty="0"/>
              <a:t>(в терминологии других авторов — «автократический», «диктат», «доминирование») — все решения принимают родители, считающие, что ребенок во всем должен подчиняться их воле, авторитету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454524" cy="230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17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/>
              <a:t>Попустительский стиль </a:t>
            </a:r>
            <a:r>
              <a:rPr lang="ru-RU" dirty="0"/>
              <a:t>(в терминологии других авторов — «либеральный», «снисходительный</a:t>
            </a:r>
            <a:r>
              <a:rPr lang="ru-RU" dirty="0" smtClean="0"/>
              <a:t>») — </a:t>
            </a:r>
            <a:r>
              <a:rPr lang="ru-RU" dirty="0"/>
              <a:t>ребенок </a:t>
            </a:r>
            <a:r>
              <a:rPr lang="ru-RU" dirty="0" smtClean="0"/>
              <a:t>практически </a:t>
            </a:r>
            <a:r>
              <a:rPr lang="ru-RU" dirty="0"/>
              <a:t>не знает запретов и ограничений со стороны родителей или не выполняет указаний родителей, для которых характерно неумение, неспособность или нежелание руководить детьми. 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93096"/>
            <a:ext cx="3117726" cy="233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01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19256" cy="4497363"/>
          </a:xfrm>
        </p:spPr>
        <p:txBody>
          <a:bodyPr/>
          <a:lstStyle/>
          <a:p>
            <a:r>
              <a:rPr lang="ru-RU" b="1" dirty="0"/>
              <a:t>Демократический стиль </a:t>
            </a:r>
            <a:r>
              <a:rPr lang="ru-RU" dirty="0"/>
              <a:t>(в терминологии других авторов — </a:t>
            </a:r>
            <a:r>
              <a:rPr lang="ru-RU" dirty="0" smtClean="0"/>
              <a:t>«</a:t>
            </a:r>
            <a:r>
              <a:rPr lang="ru-RU" dirty="0"/>
              <a:t>сотрудничество») — родители поощряют личную ответственность и самостоятельность своих детей в соответствии с их возрастными возможностями. 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3965426" cy="261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23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ru-RU" b="1" dirty="0"/>
              <a:t>Хаотический стиль </a:t>
            </a:r>
            <a:r>
              <a:rPr lang="ru-RU" dirty="0"/>
              <a:t>(непоследовательное руководство) — это отсутствие единого подхода к воспитанию, когда нет ясно выраженных, определенных, конкретных требований к ребенку или наблюдаются противоречия, разногласия в выборе воспитательных средств между родителями. 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1048"/>
            <a:ext cx="2669282" cy="266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02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r>
              <a:rPr lang="ru-RU" b="1" dirty="0"/>
              <a:t>Опекающий стиль</a:t>
            </a:r>
            <a:r>
              <a:rPr lang="ru-RU" dirty="0"/>
              <a:t> (</a:t>
            </a:r>
            <a:r>
              <a:rPr lang="ru-RU" dirty="0" err="1"/>
              <a:t>гиперопека</a:t>
            </a:r>
            <a:r>
              <a:rPr lang="ru-RU" dirty="0"/>
              <a:t>, концентрация внимания на ребенке) — стремление постоянно быть около ребенка, решать за него все возникающие проблемы.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3145532" cy="235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68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Тест </a:t>
            </a:r>
            <a:r>
              <a:rPr lang="ru-RU" b="1" dirty="0"/>
              <a:t> “Какой вы родитель?”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0734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1. Есть ли у вашего ребенка детская комната?</a:t>
            </a:r>
          </a:p>
          <a:p>
            <a:pPr marL="0" indent="0">
              <a:buNone/>
            </a:pPr>
            <a:r>
              <a:rPr lang="ru-RU" dirty="0"/>
              <a:t>Да - 5 баллов</a:t>
            </a:r>
          </a:p>
          <a:p>
            <a:pPr marL="0" indent="0">
              <a:buNone/>
            </a:pPr>
            <a:r>
              <a:rPr lang="ru-RU" dirty="0"/>
              <a:t>Нет - </a:t>
            </a:r>
            <a:r>
              <a:rPr lang="ru-RU" dirty="0" smtClean="0"/>
              <a:t>1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 Уделяете ли вы внимание ребенку каждый день?</a:t>
            </a:r>
          </a:p>
          <a:p>
            <a:pPr marL="0" indent="0">
              <a:buNone/>
            </a:pPr>
            <a:r>
              <a:rPr lang="ru-RU" dirty="0"/>
              <a:t>Да - 5 баллов</a:t>
            </a:r>
          </a:p>
          <a:p>
            <a:pPr marL="0" indent="0">
              <a:buNone/>
            </a:pPr>
            <a:r>
              <a:rPr lang="ru-RU" dirty="0"/>
              <a:t>Нет </a:t>
            </a:r>
            <a:r>
              <a:rPr lang="ru-RU" dirty="0" smtClean="0"/>
              <a:t>– 1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 Терпеливы ли вы, когда он капризничает, плохо ест?</a:t>
            </a:r>
          </a:p>
          <a:p>
            <a:pPr marL="0" indent="0">
              <a:buNone/>
            </a:pPr>
            <a:r>
              <a:rPr lang="ru-RU" dirty="0"/>
              <a:t>Всегда - 5 баллов</a:t>
            </a:r>
          </a:p>
          <a:p>
            <a:pPr marL="0" indent="0">
              <a:buNone/>
            </a:pPr>
            <a:r>
              <a:rPr lang="ru-RU" dirty="0"/>
              <a:t>Иногда - 3.</a:t>
            </a:r>
          </a:p>
          <a:p>
            <a:pPr marL="0" indent="0">
              <a:buNone/>
            </a:pPr>
            <a:r>
              <a:rPr lang="ru-RU" dirty="0"/>
              <a:t>Никогда -</a:t>
            </a:r>
            <a:r>
              <a:rPr lang="ru-RU" dirty="0" smtClean="0"/>
              <a:t>1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68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4. Умеете ли вы прощать своему ребенку шалости?</a:t>
            </a:r>
          </a:p>
          <a:p>
            <a:pPr marL="0" indent="0">
              <a:buNone/>
            </a:pPr>
            <a:r>
              <a:rPr lang="ru-RU" dirty="0"/>
              <a:t>Да - 5 баллов</a:t>
            </a:r>
          </a:p>
          <a:p>
            <a:pPr marL="0" indent="0">
              <a:buNone/>
            </a:pPr>
            <a:r>
              <a:rPr lang="ru-RU" dirty="0"/>
              <a:t>Иногда - 3.</a:t>
            </a:r>
          </a:p>
          <a:p>
            <a:pPr marL="0" indent="0">
              <a:buNone/>
            </a:pPr>
            <a:r>
              <a:rPr lang="ru-RU" dirty="0"/>
              <a:t>Никогда </a:t>
            </a:r>
            <a:r>
              <a:rPr lang="ru-RU" dirty="0" smtClean="0"/>
              <a:t>– 1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5. Пользуетесь ли вы телесными наказаниями?</a:t>
            </a:r>
          </a:p>
          <a:p>
            <a:pPr marL="0" indent="0">
              <a:buNone/>
            </a:pPr>
            <a:r>
              <a:rPr lang="ru-RU" dirty="0"/>
              <a:t>Да, часто - 1 баллов</a:t>
            </a:r>
          </a:p>
          <a:p>
            <a:pPr marL="0" indent="0">
              <a:buNone/>
            </a:pPr>
            <a:r>
              <a:rPr lang="ru-RU" dirty="0"/>
              <a:t>Иногда - 3.</a:t>
            </a:r>
          </a:p>
          <a:p>
            <a:pPr marL="0" indent="0">
              <a:buNone/>
            </a:pPr>
            <a:r>
              <a:rPr lang="ru-RU" dirty="0"/>
              <a:t>Принципиально нет </a:t>
            </a:r>
            <a:r>
              <a:rPr lang="ru-RU" dirty="0" smtClean="0"/>
              <a:t>– 5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6. Хотели ли бы вы, чтобы ваш ребенок во всем с вами делился?</a:t>
            </a:r>
          </a:p>
          <a:p>
            <a:pPr marL="0" indent="0">
              <a:buNone/>
            </a:pPr>
            <a:r>
              <a:rPr lang="ru-RU" dirty="0"/>
              <a:t>Да - 5 баллов</a:t>
            </a:r>
          </a:p>
          <a:p>
            <a:pPr marL="0" indent="0">
              <a:buNone/>
            </a:pPr>
            <a:r>
              <a:rPr lang="ru-RU" dirty="0"/>
              <a:t>Иногда - 3.</a:t>
            </a:r>
          </a:p>
          <a:p>
            <a:pPr marL="0" indent="0">
              <a:buNone/>
            </a:pPr>
            <a:r>
              <a:rPr lang="ru-RU" dirty="0"/>
              <a:t>Не хочу - </a:t>
            </a:r>
            <a:r>
              <a:rPr lang="ru-RU" dirty="0" smtClean="0"/>
              <a:t>5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559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505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Какой я родитель?  Стили семейных отношений.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  “Какой вы родитель?” </vt:lpstr>
      <vt:lpstr>Презентация PowerPoint</vt:lpstr>
      <vt:lpstr>Презентация PowerPoint</vt:lpstr>
      <vt:lpstr>Результаты анкетирования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и Саша</dc:creator>
  <cp:lastModifiedBy>Ирина и Саша</cp:lastModifiedBy>
  <cp:revision>5</cp:revision>
  <dcterms:created xsi:type="dcterms:W3CDTF">2014-11-11T15:28:59Z</dcterms:created>
  <dcterms:modified xsi:type="dcterms:W3CDTF">2014-11-11T16:34:52Z</dcterms:modified>
</cp:coreProperties>
</file>