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6" r:id="rId30"/>
    <p:sldId id="297" r:id="rId31"/>
    <p:sldId id="290" r:id="rId32"/>
    <p:sldId id="291" r:id="rId33"/>
    <p:sldId id="292" r:id="rId34"/>
    <p:sldId id="293" r:id="rId35"/>
    <p:sldId id="294" r:id="rId36"/>
    <p:sldId id="295" r:id="rId37"/>
    <p:sldId id="259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0B2B-EF64-4B9D-B5B9-8606980E42F9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49CF-D2CB-4D79-850B-CCF661A71B7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7676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0B2B-EF64-4B9D-B5B9-8606980E42F9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49CF-D2CB-4D79-850B-CCF661A71B7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995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0B2B-EF64-4B9D-B5B9-8606980E42F9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49CF-D2CB-4D79-850B-CCF661A71B7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107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0B2B-EF64-4B9D-B5B9-8606980E42F9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49CF-D2CB-4D79-850B-CCF661A71B7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26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0B2B-EF64-4B9D-B5B9-8606980E42F9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49CF-D2CB-4D79-850B-CCF661A71B7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19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0B2B-EF64-4B9D-B5B9-8606980E42F9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49CF-D2CB-4D79-850B-CCF661A71B7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22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0B2B-EF64-4B9D-B5B9-8606980E42F9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49CF-D2CB-4D79-850B-CCF661A71B7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96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0B2B-EF64-4B9D-B5B9-8606980E42F9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49CF-D2CB-4D79-850B-CCF661A71B7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21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0B2B-EF64-4B9D-B5B9-8606980E42F9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49CF-D2CB-4D79-850B-CCF661A71B7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8156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0B2B-EF64-4B9D-B5B9-8606980E42F9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49CF-D2CB-4D79-850B-CCF661A71B7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0B2B-EF64-4B9D-B5B9-8606980E42F9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49CF-D2CB-4D79-850B-CCF661A71B7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0333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32000">
              <a:srgbClr val="9CB86E"/>
            </a:gs>
            <a:gs pos="75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60B2B-EF64-4B9D-B5B9-8606980E42F9}" type="datetimeFigureOut">
              <a:rPr lang="ru-RU" smtClean="0"/>
              <a:pPr/>
              <a:t>15.01.2016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E49CF-D2CB-4D79-850B-CCF661A71B7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01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9110" y="2492896"/>
            <a:ext cx="836935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Краски леса </a:t>
            </a:r>
            <a:endParaRPr lang="ru-RU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4810844"/>
            <a:ext cx="7920880" cy="1642492"/>
          </a:xfrm>
          <a:prstGeom prst="roundRect">
            <a:avLst/>
          </a:prstGeom>
          <a:gradFill>
            <a:gsLst>
              <a:gs pos="0">
                <a:srgbClr val="DDEBCF"/>
              </a:gs>
              <a:gs pos="30000">
                <a:srgbClr val="9CB86E">
                  <a:alpha val="28000"/>
                </a:srgbClr>
              </a:gs>
              <a:gs pos="100000">
                <a:srgbClr val="156B13"/>
              </a:gs>
            </a:gsLst>
            <a:lin ang="4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Стариков Антон,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МАОУ ДОД «Станция юных натуралистов»,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4 класс, МБОУ  «СОШ с. Сосново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»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Руководитель: Старикова Елена Ефремовна, учитель русского языка и литературы МБОУ «СОШ с. </a:t>
            </a:r>
            <a:r>
              <a:rPr lang="ru-RU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Сосново»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62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g-fotki.yandex.ru/get/6409/96748677.1c1/0_99a13_6c2249db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Вертикальный свиток 4"/>
          <p:cNvSpPr/>
          <p:nvPr/>
        </p:nvSpPr>
        <p:spPr>
          <a:xfrm>
            <a:off x="5220072" y="2924944"/>
            <a:ext cx="3816424" cy="3672408"/>
          </a:xfrm>
          <a:prstGeom prst="verticalScroll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  <a:p>
            <a:pPr algn="ctr"/>
            <a:endParaRPr lang="ru-RU" b="1" dirty="0" smtClean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Лес</a:t>
            </a:r>
            <a:r>
              <a:rPr lang="ru-RU" b="1" dirty="0">
                <a:latin typeface="Arial Black" pitchFamily="34" charset="0"/>
              </a:rPr>
              <a:t>, состоящий из деревьев, теряющих свои листья осенью и возобновляющие их весною, как-то: дуб, вяз, липа, береза, осина, ольха и другие называют, черным лесом, или чернолесьем.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87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avtoradio.ru/vardata/modules/lenta/images/132424_7_12742787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1058"/>
          </a:xfrm>
          <a:prstGeom prst="rect">
            <a:avLst/>
          </a:prstGeom>
          <a:noFill/>
        </p:spPr>
      </p:pic>
      <p:sp>
        <p:nvSpPr>
          <p:cNvPr id="4" name="Вертикальный свиток 3"/>
          <p:cNvSpPr/>
          <p:nvPr/>
        </p:nvSpPr>
        <p:spPr>
          <a:xfrm>
            <a:off x="5220072" y="3356992"/>
            <a:ext cx="3816424" cy="3240360"/>
          </a:xfrm>
          <a:prstGeom prst="verticalScroll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К чернолесью принадлежат ягодные деревья: черемуха и рябина, которые достигают иногда значительной вышины и толщины.</a:t>
            </a:r>
            <a:endParaRPr lang="ru-RU" b="1" dirty="0">
              <a:latin typeface="Arial Black" pitchFamily="34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69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izhevskinfo.ru/pictures/news/188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894" cy="6858000"/>
          </a:xfrm>
          <a:prstGeom prst="rect">
            <a:avLst/>
          </a:prstGeom>
          <a:noFill/>
        </p:spPr>
      </p:pic>
      <p:sp>
        <p:nvSpPr>
          <p:cNvPr id="4" name="Вертикальный свиток 3"/>
          <p:cNvSpPr/>
          <p:nvPr/>
        </p:nvSpPr>
        <p:spPr>
          <a:xfrm>
            <a:off x="5220072" y="2420888"/>
            <a:ext cx="3816424" cy="4176464"/>
          </a:xfrm>
          <a:prstGeom prst="verticalScroll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  <a:p>
            <a:pPr algn="ctr"/>
            <a:endParaRPr lang="ru-RU" b="1" dirty="0" smtClean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К </a:t>
            </a:r>
            <a:r>
              <a:rPr lang="ru-RU" b="1" dirty="0">
                <a:latin typeface="Arial Black" pitchFamily="34" charset="0"/>
              </a:rPr>
              <a:t>чернолесью надобно причислить и все породы кустов, которые также теряют зимой свои листья:  калину, орешник, жимолость, волчье лыко, шиповник, чернотал, обыкновенный тальник и другие</a:t>
            </a:r>
            <a:r>
              <a:rPr lang="ru-RU" dirty="0"/>
              <a:t>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56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040.radikal.ru/0906/e7/25ddcc8be4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016" cy="6858000"/>
          </a:xfrm>
          <a:prstGeom prst="rect">
            <a:avLst/>
          </a:prstGeom>
          <a:noFill/>
        </p:spPr>
      </p:pic>
      <p:sp>
        <p:nvSpPr>
          <p:cNvPr id="4" name="Вертикальный свиток 3"/>
          <p:cNvSpPr/>
          <p:nvPr/>
        </p:nvSpPr>
        <p:spPr>
          <a:xfrm>
            <a:off x="5220072" y="692696"/>
            <a:ext cx="3816424" cy="5904656"/>
          </a:xfrm>
          <a:prstGeom prst="verticalScroll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 Black" pitchFamily="34" charset="0"/>
              </a:rPr>
              <a:t> </a:t>
            </a:r>
            <a:endParaRPr lang="ru-RU" sz="1600" b="1" dirty="0">
              <a:latin typeface="Arial Black" pitchFamily="34" charset="0"/>
            </a:endParaRPr>
          </a:p>
          <a:p>
            <a:pPr algn="ctr"/>
            <a:r>
              <a:rPr lang="ru-RU" sz="1600" b="1" dirty="0">
                <a:latin typeface="Arial Black" pitchFamily="34" charset="0"/>
              </a:rPr>
              <a:t>По большей части чернолесье состоит из смешения разных древесных пород, и это смешение особенно приятно для глаз, но иногда попадаются места отдельными гривами, или колками, где преобладает какая-нибудь одна порода: дуб, липа, береза или осина, растущие гораздо в большем числе в сравнении с другими древесными породами и достигающие объема строевого леса.</a:t>
            </a:r>
          </a:p>
        </p:txBody>
      </p:sp>
    </p:spTree>
    <p:extLst>
      <p:ext uri="{BB962C8B-B14F-4D97-AF65-F5344CB8AC3E}">
        <p14:creationId xmlns:p14="http://schemas.microsoft.com/office/powerpoint/2010/main" val="367321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cl.rushkolnik.ru/tw_files2/urls_1/15/d-14514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016" cy="6858000"/>
          </a:xfrm>
          <a:prstGeom prst="rect">
            <a:avLst/>
          </a:prstGeom>
          <a:noFill/>
        </p:spPr>
      </p:pic>
      <p:sp>
        <p:nvSpPr>
          <p:cNvPr id="4" name="Вертикальный свиток 3"/>
          <p:cNvSpPr/>
          <p:nvPr/>
        </p:nvSpPr>
        <p:spPr>
          <a:xfrm>
            <a:off x="5220072" y="3356992"/>
            <a:ext cx="3816424" cy="3240360"/>
          </a:xfrm>
          <a:prstGeom prst="verticalScroll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  <a:p>
            <a:pPr algn="ctr"/>
            <a:r>
              <a:rPr lang="ru-RU" b="1" dirty="0">
                <a:latin typeface="Arial Black" pitchFamily="34" charset="0"/>
              </a:rPr>
              <a:t>Когда разнородные деревья растут вместе и составляют одну зеленую массу, то все кажутся равно хороши, но в отдельности одни другим уступают.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54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s42.radikal.ru/i096/0911/59/c09cbb1a362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5334" cy="6858000"/>
          </a:xfrm>
          <a:prstGeom prst="rect">
            <a:avLst/>
          </a:prstGeom>
          <a:noFill/>
        </p:spPr>
      </p:pic>
      <p:sp>
        <p:nvSpPr>
          <p:cNvPr id="4" name="Вертикальный свиток 3"/>
          <p:cNvSpPr/>
          <p:nvPr/>
        </p:nvSpPr>
        <p:spPr>
          <a:xfrm>
            <a:off x="5220072" y="3356992"/>
            <a:ext cx="3816424" cy="3240360"/>
          </a:xfrm>
          <a:prstGeom prst="verticalScroll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  <a:p>
            <a:pPr algn="ctr"/>
            <a:r>
              <a:rPr lang="ru-RU" b="1" dirty="0">
                <a:latin typeface="Arial Black" pitchFamily="34" charset="0"/>
              </a:rPr>
              <a:t>Хороша развесистая, белоствольная, светло-зеленая, веселая береза.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239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tsarselo.ru/images/photos/medium/984155427411936c35b757150743b1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88439" cy="6858000"/>
          </a:xfrm>
          <a:prstGeom prst="rect">
            <a:avLst/>
          </a:prstGeom>
          <a:noFill/>
        </p:spPr>
      </p:pic>
      <p:sp>
        <p:nvSpPr>
          <p:cNvPr id="4" name="Вертикальный свиток 3"/>
          <p:cNvSpPr/>
          <p:nvPr/>
        </p:nvSpPr>
        <p:spPr>
          <a:xfrm>
            <a:off x="5220072" y="1844824"/>
            <a:ext cx="3816424" cy="4752528"/>
          </a:xfrm>
          <a:prstGeom prst="verticalScroll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  </a:t>
            </a:r>
            <a:endParaRPr lang="ru-RU" b="1" dirty="0">
              <a:latin typeface="Arial Black" pitchFamily="34" charset="0"/>
            </a:endParaRPr>
          </a:p>
          <a:p>
            <a:pPr algn="ctr"/>
            <a:r>
              <a:rPr lang="ru-RU" b="1" dirty="0">
                <a:latin typeface="Arial Black" pitchFamily="34" charset="0"/>
              </a:rPr>
              <a:t>Но еще лучше стройная, кудрявая, круглолистная, сладко-душистая во время цвета, не ярко, а мягко-зеленая липа, ранее прикрывающая своими лубьями и обувающая своими лыками православный народ.</a:t>
            </a:r>
          </a:p>
        </p:txBody>
      </p:sp>
    </p:spTree>
    <p:extLst>
      <p:ext uri="{BB962C8B-B14F-4D97-AF65-F5344CB8AC3E}">
        <p14:creationId xmlns:p14="http://schemas.microsoft.com/office/powerpoint/2010/main" val="40551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oolpix.ru/fon/19/les_listya_klen_derevya_zarosli_leto_zelenyy_2560x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420" cy="6858000"/>
          </a:xfrm>
          <a:prstGeom prst="rect">
            <a:avLst/>
          </a:prstGeom>
          <a:noFill/>
        </p:spPr>
      </p:pic>
      <p:sp>
        <p:nvSpPr>
          <p:cNvPr id="4" name="Вертикальный свиток 3"/>
          <p:cNvSpPr/>
          <p:nvPr/>
        </p:nvSpPr>
        <p:spPr>
          <a:xfrm>
            <a:off x="5220072" y="3356992"/>
            <a:ext cx="3816424" cy="3240360"/>
          </a:xfrm>
          <a:prstGeom prst="verticalScroll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  <a:p>
            <a:pPr algn="ctr"/>
            <a:r>
              <a:rPr lang="ru-RU" b="1" dirty="0">
                <a:latin typeface="Arial Black" pitchFamily="34" charset="0"/>
              </a:rPr>
              <a:t>Хорош и клен с своими лапами-листочками (как сказал Гоголь); высок, строен, красив бывает он, но его мало растет в наших лесах.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1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glushkovo.info/cmscontent/gallery/glushkovo_info/zhivopis-shishkin/Dubovyiy-les_-18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Вертикальный свиток 3"/>
          <p:cNvSpPr/>
          <p:nvPr/>
        </p:nvSpPr>
        <p:spPr>
          <a:xfrm>
            <a:off x="5220072" y="1165394"/>
            <a:ext cx="3816424" cy="5431958"/>
          </a:xfrm>
          <a:prstGeom prst="verticalScroll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  </a:t>
            </a:r>
            <a:endParaRPr lang="ru-RU" b="1" dirty="0">
              <a:latin typeface="Arial Black" pitchFamily="34" charset="0"/>
            </a:endParaRPr>
          </a:p>
          <a:p>
            <a:pPr algn="ctr"/>
            <a:r>
              <a:rPr lang="ru-RU" sz="1600" b="1" dirty="0">
                <a:latin typeface="Arial Black" pitchFamily="34" charset="0"/>
              </a:rPr>
              <a:t>Коренаст, крепок, высок и могуч, в несколько обхватов толщины у корня, бывает </a:t>
            </a:r>
            <a:r>
              <a:rPr lang="ru-RU" sz="1600" b="1" dirty="0" err="1">
                <a:latin typeface="Arial Black" pitchFamily="34" charset="0"/>
              </a:rPr>
              <a:t>многостолетний</a:t>
            </a:r>
            <a:r>
              <a:rPr lang="ru-RU" sz="1600" b="1" dirty="0">
                <a:latin typeface="Arial Black" pitchFamily="34" charset="0"/>
              </a:rPr>
              <a:t> дуб, редко попадающийся в таком величавом виде; мелкий же дубняк не имеет в себе ничего особенно привлекательного: зелень его темна или тускла, вырезанные листья, плотные и добротные, выражают только признаки будущего могущества и долголетия. </a:t>
            </a:r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9237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kazbazar.ru/upload/normal/27/1331627249_4_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8306" cy="6858000"/>
          </a:xfrm>
          <a:prstGeom prst="rect">
            <a:avLst/>
          </a:prstGeom>
          <a:noFill/>
        </p:spPr>
      </p:pic>
      <p:sp>
        <p:nvSpPr>
          <p:cNvPr id="4" name="Вертикальный свиток 3"/>
          <p:cNvSpPr/>
          <p:nvPr/>
        </p:nvSpPr>
        <p:spPr>
          <a:xfrm>
            <a:off x="5220072" y="764704"/>
            <a:ext cx="3816424" cy="5832648"/>
          </a:xfrm>
          <a:prstGeom prst="verticalScroll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  <a:p>
            <a:pPr algn="ctr"/>
            <a:r>
              <a:rPr lang="ru-RU" sz="1600" b="1" dirty="0">
                <a:latin typeface="Arial Black" pitchFamily="34" charset="0"/>
              </a:rPr>
              <a:t>Осина и по наружному виду и по внутреннему достоинству считается последним из строевых деревьев. Не замечаемая никем, трепетнолистая осина бывает красива и заметна только осенью: золотом и багрянцем покрываются ее рано увядающие листья, и, ярко отличаясь от зелени других деревьев, придает она много прелести и разнообразия лесу во время осеннего листопада.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90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0.tqn.com/d/dinosaurs/1/0/I/V/-/-/coniferW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016" cy="6858000"/>
          </a:xfrm>
          <a:prstGeom prst="rect">
            <a:avLst/>
          </a:prstGeom>
          <a:noFill/>
        </p:spPr>
      </p:pic>
      <p:sp>
        <p:nvSpPr>
          <p:cNvPr id="5" name="Вертикальный свиток 4"/>
          <p:cNvSpPr/>
          <p:nvPr/>
        </p:nvSpPr>
        <p:spPr>
          <a:xfrm>
            <a:off x="5220072" y="3356992"/>
            <a:ext cx="3816424" cy="3240360"/>
          </a:xfrm>
          <a:prstGeom prst="verticalScroll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 Black" pitchFamily="34" charset="0"/>
              </a:rPr>
              <a:t>Все породы деревьев смолистых, как-то:  ель, пихта и прочие, называются красным лесом, или краснолесьем.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25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polnaja-jenciklopedija.ru/images/stories/vlazhnye%20tropicheskie%20le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Вертикальный свиток 3"/>
          <p:cNvSpPr/>
          <p:nvPr/>
        </p:nvSpPr>
        <p:spPr>
          <a:xfrm>
            <a:off x="5220072" y="1237402"/>
            <a:ext cx="3816424" cy="5359950"/>
          </a:xfrm>
          <a:prstGeom prst="verticalScroll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  <a:p>
            <a:pPr algn="ctr"/>
            <a:r>
              <a:rPr lang="ru-RU" sz="1600" b="1" dirty="0" err="1">
                <a:latin typeface="Arial Black" pitchFamily="34" charset="0"/>
              </a:rPr>
              <a:t>Зарость</a:t>
            </a:r>
            <a:r>
              <a:rPr lang="ru-RU" sz="1600" b="1" dirty="0">
                <a:latin typeface="Arial Black" pitchFamily="34" charset="0"/>
              </a:rPr>
              <a:t>, или </a:t>
            </a:r>
            <a:r>
              <a:rPr lang="ru-RU" sz="1600" b="1" dirty="0" err="1">
                <a:latin typeface="Arial Black" pitchFamily="34" charset="0"/>
              </a:rPr>
              <a:t>порость</a:t>
            </a:r>
            <a:r>
              <a:rPr lang="ru-RU" sz="1600" b="1" dirty="0">
                <a:latin typeface="Arial Black" pitchFamily="34" charset="0"/>
              </a:rPr>
              <a:t>, то есть молодой лес, приятен на взгляд, особенно издали. Зелень его листьев свежа и весела, но в нем мало тени, он тонок и так бывает част, что сквозь него не пройдешь. Со временем большая часть дерев посохнет от тесноты, и только сильнейшие овладеют всею питательностью почвы и тогда  начнут расти не только в вышину, но и в толщину.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39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allscandinavia.com/grib-skov-forest-denmark-1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4" name="Вертикальный свиток 3"/>
          <p:cNvSpPr/>
          <p:nvPr/>
        </p:nvSpPr>
        <p:spPr>
          <a:xfrm>
            <a:off x="5220072" y="2348880"/>
            <a:ext cx="3816424" cy="4248472"/>
          </a:xfrm>
          <a:prstGeom prst="verticalScroll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  <a:p>
            <a:pPr algn="ctr"/>
            <a:r>
              <a:rPr lang="ru-RU" b="1" dirty="0">
                <a:latin typeface="Arial Black" pitchFamily="34" charset="0"/>
              </a:rPr>
              <a:t>Чернея издали, стоят высокие, тенистые, старые, темные леса. Но под словом «старый» не должно разуметь состарившийся, дряхлый, лишенный листьев: вид таких деревьев во множестве был бы очень печален.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54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wok-rug.ru/upload/uf/332/33298c76fd93b08bc27043909692b8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5334" cy="6858000"/>
          </a:xfrm>
          <a:prstGeom prst="rect">
            <a:avLst/>
          </a:prstGeom>
          <a:noFill/>
        </p:spPr>
      </p:pic>
      <p:sp>
        <p:nvSpPr>
          <p:cNvPr id="4" name="Вертикальный свиток 3"/>
          <p:cNvSpPr/>
          <p:nvPr/>
        </p:nvSpPr>
        <p:spPr>
          <a:xfrm>
            <a:off x="5220072" y="2852936"/>
            <a:ext cx="3816424" cy="3744416"/>
          </a:xfrm>
          <a:prstGeom prst="verticalScroll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  <a:p>
            <a:pPr algn="ctr"/>
            <a:r>
              <a:rPr lang="ru-RU" b="1" dirty="0">
                <a:latin typeface="Arial Black" pitchFamily="34" charset="0"/>
              </a:rPr>
              <a:t>В природе все идет постепенно. Большой лес всегда состоит из деревьев разных возрастов: отживающие свой век и совершенно сухие во множестве других, зеленых и цветущих, незаметны.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39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img-fotki.yandex.ru/get/5212/44774248.e1/0_6748c_c10a6147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420" cy="6858000"/>
          </a:xfrm>
          <a:prstGeom prst="rect">
            <a:avLst/>
          </a:prstGeom>
          <a:noFill/>
        </p:spPr>
      </p:pic>
      <p:sp>
        <p:nvSpPr>
          <p:cNvPr id="4" name="Вертикальный свиток 3"/>
          <p:cNvSpPr/>
          <p:nvPr/>
        </p:nvSpPr>
        <p:spPr>
          <a:xfrm>
            <a:off x="5220072" y="2924944"/>
            <a:ext cx="3816424" cy="3672408"/>
          </a:xfrm>
          <a:prstGeom prst="verticalScroll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  <a:p>
            <a:pPr algn="ctr"/>
            <a:r>
              <a:rPr lang="ru-RU" b="1" dirty="0">
                <a:latin typeface="Arial Black" pitchFamily="34" charset="0"/>
              </a:rPr>
              <a:t>Отраден вид густого леса в знойный полдень, </a:t>
            </a:r>
            <a:r>
              <a:rPr lang="ru-RU" b="1" dirty="0" err="1">
                <a:latin typeface="Arial Black" pitchFamily="34" charset="0"/>
              </a:rPr>
              <a:t>освежителен</a:t>
            </a:r>
            <a:r>
              <a:rPr lang="ru-RU" b="1" dirty="0">
                <a:latin typeface="Arial Black" pitchFamily="34" charset="0"/>
              </a:rPr>
              <a:t> его чистый воздух, </a:t>
            </a:r>
            <a:r>
              <a:rPr lang="ru-RU" b="1" dirty="0" err="1">
                <a:latin typeface="Arial Black" pitchFamily="34" charset="0"/>
              </a:rPr>
              <a:t>успокоительна</a:t>
            </a:r>
            <a:r>
              <a:rPr lang="ru-RU" b="1" dirty="0">
                <a:latin typeface="Arial Black" pitchFamily="34" charset="0"/>
              </a:rPr>
              <a:t> его внутренняя тишина и приятен шелест листьев, когда ветер порой прибегает по его вершинам!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72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pbforum.udmnet.ru/photo/albums/userpics/108881/normal_4de37b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4156" cy="6858000"/>
          </a:xfrm>
          <a:prstGeom prst="rect">
            <a:avLst/>
          </a:prstGeom>
          <a:noFill/>
        </p:spPr>
      </p:pic>
      <p:sp>
        <p:nvSpPr>
          <p:cNvPr id="4" name="Вертикальный свиток 3"/>
          <p:cNvSpPr/>
          <p:nvPr/>
        </p:nvSpPr>
        <p:spPr>
          <a:xfrm>
            <a:off x="5220072" y="1556792"/>
            <a:ext cx="3816424" cy="5040560"/>
          </a:xfrm>
          <a:prstGeom prst="verticalScroll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  <a:p>
            <a:pPr algn="ctr"/>
            <a:r>
              <a:rPr lang="ru-RU" b="1" dirty="0">
                <a:latin typeface="Arial Black" pitchFamily="34" charset="0"/>
              </a:rPr>
              <a:t>Его мрак имеет что-то таинственное, неизвестное; голос птицы, зверя и человека меняются в лесу, звучат другими, странными звуками. Это какой-то особый мир, и народная фантазия населяет его сверхъестественными существами: лешими и лесными девками.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80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dc707.4shared.com/img/kuzcWX_D/s3/142b272a498/Best_forest_stor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9342" cy="6858000"/>
          </a:xfrm>
          <a:prstGeom prst="rect">
            <a:avLst/>
          </a:prstGeom>
          <a:noFill/>
        </p:spPr>
      </p:pic>
      <p:sp>
        <p:nvSpPr>
          <p:cNvPr id="4" name="Вертикальный свиток 3"/>
          <p:cNvSpPr/>
          <p:nvPr/>
        </p:nvSpPr>
        <p:spPr>
          <a:xfrm>
            <a:off x="5220072" y="2924944"/>
            <a:ext cx="3816424" cy="3672408"/>
          </a:xfrm>
          <a:prstGeom prst="verticalScroll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  <a:p>
            <a:pPr algn="ctr"/>
            <a:r>
              <a:rPr lang="ru-RU" b="1" dirty="0">
                <a:latin typeface="Arial Black" pitchFamily="34" charset="0"/>
              </a:rPr>
              <a:t>Но жутко в большом лесу во время бури, хотя внизу и тихо: деревья скрипят и стонут, сучья трещат и ломаются. Невольный страх нападает на душу и заставляет человека бежать на открытое место.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21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41.radikal.ru/i093/1107/6b/0742ccdfa4b0t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0420" cy="6858000"/>
          </a:xfrm>
          <a:prstGeom prst="rect">
            <a:avLst/>
          </a:prstGeom>
          <a:noFill/>
        </p:spPr>
      </p:pic>
      <p:sp>
        <p:nvSpPr>
          <p:cNvPr id="4" name="Вертикальный свиток 3"/>
          <p:cNvSpPr/>
          <p:nvPr/>
        </p:nvSpPr>
        <p:spPr>
          <a:xfrm>
            <a:off x="5220072" y="3356992"/>
            <a:ext cx="3816424" cy="3240360"/>
          </a:xfrm>
          <a:prstGeom prst="verticalScroll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  <a:p>
            <a:pPr algn="ctr"/>
            <a:r>
              <a:rPr lang="ru-RU" b="1" dirty="0">
                <a:latin typeface="Arial Black" pitchFamily="34" charset="0"/>
              </a:rPr>
              <a:t>На ветвях деревьев, в чаще зеленых листьев и вообще в лесу живут пестрые, красивые, разноголосые, бесконечно разнообразные породы птиц.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94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v0.lori-images.net/les-v-zaroslyah-paporotnika-orlyaka-pteridium-aquilinum-0000186776-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Вертикальный свиток 3"/>
          <p:cNvSpPr/>
          <p:nvPr/>
        </p:nvSpPr>
        <p:spPr>
          <a:xfrm>
            <a:off x="5220072" y="404664"/>
            <a:ext cx="3816424" cy="6192688"/>
          </a:xfrm>
          <a:prstGeom prst="verticalScroll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  <a:p>
            <a:pPr algn="ctr"/>
            <a:r>
              <a:rPr lang="ru-RU" b="1" dirty="0">
                <a:latin typeface="Arial Black" pitchFamily="34" charset="0"/>
              </a:rPr>
              <a:t>Трав и цветов мало в большом лесу: густая, постоянная тень неблагоприятна растительности, которой необходимы свет и теплота солнечных лучей. Чаще других виднеются зубчатый папоротник, плотные и зеленые листья ландыша, высокие стебли отцветшего лесного левкоя да краснеет кучками зрелая костянка.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617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www.fotokonkurs.ru/uploads/photos/contests/2011/07/28/3/b4a2e3d5ed7f1dc1681039eacddd7a28/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016" cy="6858000"/>
          </a:xfrm>
          <a:prstGeom prst="rect">
            <a:avLst/>
          </a:prstGeom>
          <a:noFill/>
        </p:spPr>
      </p:pic>
      <p:sp>
        <p:nvSpPr>
          <p:cNvPr id="4" name="Вертикальный свиток 3"/>
          <p:cNvSpPr/>
          <p:nvPr/>
        </p:nvSpPr>
        <p:spPr>
          <a:xfrm>
            <a:off x="5220072" y="2924944"/>
            <a:ext cx="3816424" cy="3672408"/>
          </a:xfrm>
          <a:prstGeom prst="verticalScroll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  </a:t>
            </a:r>
            <a:endParaRPr lang="ru-RU" b="1" dirty="0">
              <a:latin typeface="Arial Black" pitchFamily="34" charset="0"/>
            </a:endParaRPr>
          </a:p>
          <a:p>
            <a:pPr algn="ctr"/>
            <a:r>
              <a:rPr lang="ru-RU" b="1" dirty="0">
                <a:latin typeface="Arial Black" pitchFamily="34" charset="0"/>
              </a:rPr>
              <a:t>Из всего растительного царства дерево более других представляет видимые явления органической жизни и более других возбуждает участие. 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81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artlib.ru/objects/gallery_265/artlib_gallery-132825-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ертикальный свиток 2"/>
          <p:cNvSpPr/>
          <p:nvPr/>
        </p:nvSpPr>
        <p:spPr>
          <a:xfrm>
            <a:off x="0" y="214290"/>
            <a:ext cx="3816424" cy="6480720"/>
          </a:xfrm>
          <a:prstGeom prst="verticalScroll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  </a:t>
            </a:r>
            <a:endParaRPr lang="ru-RU" b="1" dirty="0">
              <a:latin typeface="Arial Black" pitchFamily="34" charset="0"/>
            </a:endParaRPr>
          </a:p>
          <a:p>
            <a:pPr algn="ctr"/>
            <a:r>
              <a:rPr lang="ru-RU" b="1" dirty="0">
                <a:latin typeface="Arial Black" pitchFamily="34" charset="0"/>
              </a:rPr>
              <a:t>Его огромный объем, его медленное возрастание, его долголетие, крепость и прочность древесного ствола, сила его корней, всегда готовых к возрождению погибающих сучьев и к молодым  от погибшего уже пня, и, наконец, многосторонняя польза и красота его должны бы, кажется, внушать уважение и пощаду… 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0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1.nnm.me/6/a/b/0/8/5906891a712cfc52c4c8911681a_pr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62662" cy="5429288"/>
          </a:xfrm>
          <a:prstGeom prst="rect">
            <a:avLst/>
          </a:prstGeom>
          <a:noFill/>
        </p:spPr>
      </p:pic>
      <p:sp>
        <p:nvSpPr>
          <p:cNvPr id="3" name="Вертикальный свиток 2"/>
          <p:cNvSpPr/>
          <p:nvPr/>
        </p:nvSpPr>
        <p:spPr>
          <a:xfrm>
            <a:off x="5327576" y="2500306"/>
            <a:ext cx="3816424" cy="3240360"/>
          </a:xfrm>
          <a:prstGeom prst="verticalScroll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  <a:p>
            <a:pPr algn="ctr"/>
            <a:r>
              <a:rPr lang="ru-RU" b="1" dirty="0">
                <a:latin typeface="Arial Black" pitchFamily="34" charset="0"/>
              </a:rPr>
              <a:t>«Красный» - значит «красивый»!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73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volynnews.com/files/news/2013/02-12/38131-1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11560" y="76470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5072066" y="3357562"/>
            <a:ext cx="3816424" cy="3240360"/>
          </a:xfrm>
          <a:prstGeom prst="verticalScroll">
            <a:avLst/>
          </a:prstGeom>
          <a:gradFill>
            <a:gsLst>
              <a:gs pos="0">
                <a:srgbClr val="D6B19C"/>
              </a:gs>
              <a:gs pos="17000">
                <a:srgbClr val="D49E6C">
                  <a:lumMod val="0"/>
                </a:srgbClr>
              </a:gs>
              <a:gs pos="89000">
                <a:srgbClr val="A65528"/>
              </a:gs>
              <a:gs pos="100000">
                <a:srgbClr val="66301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 …Но топор и пила промышленника не знают их, а временные выгоды увлекают и самих владельцев…</a:t>
            </a:r>
          </a:p>
          <a:p>
            <a:pPr algn="ctr"/>
            <a:endParaRPr lang="ru-RU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44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57.fastpic.ru/big/2014/0116/9f/fcb1199ef6dab8ef460d76e3a2e0c79f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016" cy="6858000"/>
          </a:xfrm>
          <a:prstGeom prst="rect">
            <a:avLst/>
          </a:prstGeom>
          <a:noFill/>
        </p:spPr>
      </p:pic>
      <p:sp>
        <p:nvSpPr>
          <p:cNvPr id="3" name="Вертикальный свиток 2"/>
          <p:cNvSpPr/>
          <p:nvPr/>
        </p:nvSpPr>
        <p:spPr>
          <a:xfrm>
            <a:off x="5220072" y="2708920"/>
            <a:ext cx="3816424" cy="3888432"/>
          </a:xfrm>
          <a:prstGeom prst="verticalScroll">
            <a:avLst/>
          </a:prstGeom>
          <a:gradFill>
            <a:gsLst>
              <a:gs pos="0">
                <a:srgbClr val="D6B19C"/>
              </a:gs>
              <a:gs pos="17000">
                <a:srgbClr val="D49E6C">
                  <a:lumMod val="0"/>
                </a:srgbClr>
              </a:gs>
              <a:gs pos="89000">
                <a:srgbClr val="A65528"/>
              </a:gs>
              <a:gs pos="100000">
                <a:srgbClr val="66301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  <a:p>
            <a:pPr algn="ctr"/>
            <a:r>
              <a:rPr lang="ru-RU" b="1" dirty="0">
                <a:latin typeface="Arial Black" pitchFamily="34" charset="0"/>
              </a:rPr>
              <a:t>Невозможно равнодушно смотреть не только на вырубленные рощи, но даже на падение одного большого подрубленного дерева; в этом падении есть что-то невыразимо грустное…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51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amaraanticorr.ru/upload/images/1000/1064/%D0%B2-%D0%9F%D0%B5%D1%80%D0%BC%D1%81%D0%BA%D0%BE%D0%BC19%D0%BD-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4075" cy="6858000"/>
          </a:xfrm>
          <a:prstGeom prst="rect">
            <a:avLst/>
          </a:prstGeom>
          <a:noFill/>
        </p:spPr>
      </p:pic>
      <p:sp>
        <p:nvSpPr>
          <p:cNvPr id="4" name="Вертикальный свиток 3"/>
          <p:cNvSpPr/>
          <p:nvPr/>
        </p:nvSpPr>
        <p:spPr>
          <a:xfrm>
            <a:off x="5072066" y="3286124"/>
            <a:ext cx="3816424" cy="3240360"/>
          </a:xfrm>
          <a:prstGeom prst="verticalScroll">
            <a:avLst/>
          </a:prstGeom>
          <a:gradFill>
            <a:gsLst>
              <a:gs pos="0">
                <a:srgbClr val="D6B19C"/>
              </a:gs>
              <a:gs pos="17000">
                <a:srgbClr val="D49E6C">
                  <a:lumMod val="0"/>
                </a:srgbClr>
              </a:gs>
              <a:gs pos="89000">
                <a:srgbClr val="A65528"/>
              </a:gs>
              <a:gs pos="100000">
                <a:srgbClr val="66301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 Сначала звонкие удары топора производят только легкое потрясение в древесном стволе…</a:t>
            </a:r>
          </a:p>
          <a:p>
            <a:pPr algn="ctr"/>
            <a:endParaRPr lang="ru-RU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27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gosrf.ru/images/news/2012/18/1326846865_57085729.jpg"/>
          <p:cNvPicPr>
            <a:picLocks noChangeAspect="1" noChangeArrowheads="1"/>
          </p:cNvPicPr>
          <p:nvPr/>
        </p:nvPicPr>
        <p:blipFill>
          <a:blip r:embed="rId2"/>
          <a:srcRect b="4166"/>
          <a:stretch>
            <a:fillRect/>
          </a:stretch>
        </p:blipFill>
        <p:spPr bwMode="auto">
          <a:xfrm>
            <a:off x="0" y="0"/>
            <a:ext cx="9135334" cy="6858000"/>
          </a:xfrm>
          <a:prstGeom prst="rect">
            <a:avLst/>
          </a:prstGeom>
          <a:noFill/>
        </p:spPr>
      </p:pic>
      <p:sp>
        <p:nvSpPr>
          <p:cNvPr id="3" name="Вертикальный свиток 2"/>
          <p:cNvSpPr/>
          <p:nvPr/>
        </p:nvSpPr>
        <p:spPr>
          <a:xfrm>
            <a:off x="5220072" y="3356992"/>
            <a:ext cx="3816424" cy="3240360"/>
          </a:xfrm>
          <a:prstGeom prst="verticalScroll">
            <a:avLst/>
          </a:prstGeom>
          <a:gradFill>
            <a:gsLst>
              <a:gs pos="0">
                <a:srgbClr val="D6B19C"/>
              </a:gs>
              <a:gs pos="17000">
                <a:srgbClr val="D49E6C">
                  <a:lumMod val="0"/>
                </a:srgbClr>
              </a:gs>
              <a:gs pos="89000">
                <a:srgbClr val="A65528"/>
              </a:gs>
              <a:gs pos="100000">
                <a:srgbClr val="66301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  <a:p>
            <a:pPr algn="ctr"/>
            <a:r>
              <a:rPr lang="ru-RU" b="1" dirty="0">
                <a:latin typeface="Arial Black" pitchFamily="34" charset="0"/>
              </a:rPr>
              <a:t>И потрясение это становится сильнее с каждым ударом и переходит в общее содрогание каждой ветки и каждого листа…</a:t>
            </a:r>
          </a:p>
        </p:txBody>
      </p:sp>
    </p:spTree>
    <p:extLst>
      <p:ext uri="{BB962C8B-B14F-4D97-AF65-F5344CB8AC3E}">
        <p14:creationId xmlns:p14="http://schemas.microsoft.com/office/powerpoint/2010/main" val="343094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hoto-finish.ru/wp-content/uploads/2010/04/28/750_201004281735013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ертикальный свиток 2"/>
          <p:cNvSpPr/>
          <p:nvPr/>
        </p:nvSpPr>
        <p:spPr>
          <a:xfrm>
            <a:off x="214282" y="3357562"/>
            <a:ext cx="3816424" cy="3240360"/>
          </a:xfrm>
          <a:prstGeom prst="verticalScroll">
            <a:avLst/>
          </a:prstGeom>
          <a:gradFill>
            <a:gsLst>
              <a:gs pos="0">
                <a:srgbClr val="D6B19C"/>
              </a:gs>
              <a:gs pos="17000">
                <a:srgbClr val="D49E6C">
                  <a:lumMod val="0"/>
                </a:srgbClr>
              </a:gs>
              <a:gs pos="89000">
                <a:srgbClr val="A65528"/>
              </a:gs>
              <a:gs pos="100000">
                <a:srgbClr val="66301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  </a:t>
            </a:r>
            <a:endParaRPr lang="ru-RU" b="1" dirty="0">
              <a:latin typeface="Arial Black" pitchFamily="34" charset="0"/>
            </a:endParaRPr>
          </a:p>
          <a:p>
            <a:pPr algn="ctr"/>
            <a:r>
              <a:rPr lang="ru-RU" b="1" smtClean="0">
                <a:latin typeface="Arial Black" pitchFamily="34" charset="0"/>
              </a:rPr>
              <a:t>По мере того как топор прохватывает до сердцевины, звуки становятся глуше, больнее… еще удар, последний…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90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rimamedia.ru/files/1330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ертикальный свиток 2"/>
          <p:cNvSpPr/>
          <p:nvPr/>
        </p:nvSpPr>
        <p:spPr>
          <a:xfrm>
            <a:off x="5220072" y="476672"/>
            <a:ext cx="3816424" cy="6120680"/>
          </a:xfrm>
          <a:prstGeom prst="verticalScroll">
            <a:avLst/>
          </a:prstGeom>
          <a:gradFill>
            <a:gsLst>
              <a:gs pos="0">
                <a:srgbClr val="D6B19C"/>
              </a:gs>
              <a:gs pos="17000">
                <a:srgbClr val="D49E6C">
                  <a:lumMod val="0"/>
                </a:srgbClr>
              </a:gs>
              <a:gs pos="89000">
                <a:srgbClr val="A65528"/>
              </a:gs>
              <a:gs pos="100000">
                <a:srgbClr val="66301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  <a:p>
            <a:pPr algn="ctr"/>
            <a:r>
              <a:rPr lang="ru-RU" b="1" dirty="0">
                <a:latin typeface="Arial Black" pitchFamily="34" charset="0"/>
              </a:rPr>
              <a:t>Дерево осядет, надломится, затрещит, зашумит вершиною, на несколько мгновений как будто задумается, куда упасть, и наконец начнет склоняться на одну сторону, сначала медленно, тихо и потом, с возрастающей </a:t>
            </a:r>
            <a:r>
              <a:rPr lang="ru-RU" b="1" dirty="0" err="1">
                <a:latin typeface="Arial Black" pitchFamily="34" charset="0"/>
              </a:rPr>
              <a:t>быстротою</a:t>
            </a:r>
            <a:r>
              <a:rPr lang="ru-RU" b="1" dirty="0">
                <a:latin typeface="Arial Black" pitchFamily="34" charset="0"/>
              </a:rPr>
              <a:t> и шумом, подобно шуму сильного ветра, рухнет на землю!..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02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kak.ru/recipes/pictures/000/008/531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016" cy="6858000"/>
          </a:xfrm>
          <a:prstGeom prst="rect">
            <a:avLst/>
          </a:prstGeom>
          <a:noFill/>
        </p:spPr>
      </p:pic>
      <p:sp>
        <p:nvSpPr>
          <p:cNvPr id="3" name="Вертикальный свиток 2"/>
          <p:cNvSpPr/>
          <p:nvPr/>
        </p:nvSpPr>
        <p:spPr>
          <a:xfrm>
            <a:off x="5220072" y="3356992"/>
            <a:ext cx="3816424" cy="3240360"/>
          </a:xfrm>
          <a:prstGeom prst="verticalScroll">
            <a:avLst/>
          </a:prstGeom>
          <a:gradFill>
            <a:gsLst>
              <a:gs pos="0">
                <a:srgbClr val="D6B19C"/>
              </a:gs>
              <a:gs pos="17000">
                <a:srgbClr val="D49E6C">
                  <a:lumMod val="0"/>
                </a:srgbClr>
              </a:gs>
              <a:gs pos="89000">
                <a:srgbClr val="A65528"/>
              </a:gs>
              <a:gs pos="100000">
                <a:srgbClr val="663012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 Многие десятки лет достигало оно полной силы и красоты и в несколько минут гибнет нередко от пустой прихоти человека.</a:t>
            </a:r>
          </a:p>
          <a:p>
            <a:pPr algn="ctr"/>
            <a:endParaRPr lang="ru-RU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28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Изображение 0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3212976"/>
            <a:ext cx="834414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Берегите лес!!!</a:t>
            </a:r>
            <a:endParaRPr lang="ru-RU" sz="9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012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www.look.com.ua/pic/201309/1600x1200/look.com.ua-774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016" cy="6858000"/>
          </a:xfrm>
          <a:prstGeom prst="rect">
            <a:avLst/>
          </a:prstGeom>
          <a:noFill/>
        </p:spPr>
      </p:pic>
      <p:sp>
        <p:nvSpPr>
          <p:cNvPr id="4" name="Вертикальный свиток 3"/>
          <p:cNvSpPr/>
          <p:nvPr/>
        </p:nvSpPr>
        <p:spPr>
          <a:xfrm>
            <a:off x="5220072" y="1340768"/>
            <a:ext cx="3816424" cy="5256584"/>
          </a:xfrm>
          <a:prstGeom prst="verticalScroll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  <a:p>
            <a:pPr algn="ctr"/>
            <a:endParaRPr lang="ru-RU" b="1" dirty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Отличительное </a:t>
            </a:r>
            <a:r>
              <a:rPr lang="ru-RU" b="1" dirty="0">
                <a:latin typeface="Arial Black" pitchFamily="34" charset="0"/>
              </a:rPr>
              <a:t>их качество состоит в том, что вместо листьев они имеют иглы, которые зимою не теряют, а переменяют их исподволь, постепенно, весною или в начале лета; осенью же они становятся полнее, свежее, зеленее, следовательно встречают зиму во всей красе и силе.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stat17.privet.ru/lr/092c50472c84b86cfd380646d11629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2564" cy="6858000"/>
          </a:xfrm>
          <a:prstGeom prst="rect">
            <a:avLst/>
          </a:prstGeom>
          <a:noFill/>
        </p:spPr>
      </p:pic>
      <p:sp>
        <p:nvSpPr>
          <p:cNvPr id="4" name="Вертикальный свиток 3"/>
          <p:cNvSpPr/>
          <p:nvPr/>
        </p:nvSpPr>
        <p:spPr>
          <a:xfrm>
            <a:off x="5220072" y="3356992"/>
            <a:ext cx="3816424" cy="3240360"/>
          </a:xfrm>
          <a:prstGeom prst="verticalScroll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  <a:p>
            <a:pPr algn="ctr"/>
            <a:r>
              <a:rPr lang="ru-RU" b="1" dirty="0">
                <a:latin typeface="Arial Black" pitchFamily="34" charset="0"/>
              </a:rPr>
              <a:t>Лес, состоящий исключительно из одних сосен, называют бором.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15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tumix.ru/data/content/9917.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016" cy="6858000"/>
          </a:xfrm>
          <a:prstGeom prst="rect">
            <a:avLst/>
          </a:prstGeom>
          <a:noFill/>
        </p:spPr>
      </p:pic>
      <p:sp>
        <p:nvSpPr>
          <p:cNvPr id="4" name="Вертикальный свиток 3"/>
          <p:cNvSpPr/>
          <p:nvPr/>
        </p:nvSpPr>
        <p:spPr>
          <a:xfrm>
            <a:off x="5220072" y="3356992"/>
            <a:ext cx="3816424" cy="3240360"/>
          </a:xfrm>
          <a:prstGeom prst="verticalScroll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  <a:p>
            <a:pPr algn="ctr"/>
            <a:r>
              <a:rPr lang="ru-RU" b="1" dirty="0">
                <a:latin typeface="Arial Black" pitchFamily="34" charset="0"/>
              </a:rPr>
              <a:t>Красный лес любит землю глинистую, иловатую. Исключение – сосна.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11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elitefon.ru/large/201211/66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420" cy="6858000"/>
          </a:xfrm>
          <a:prstGeom prst="rect">
            <a:avLst/>
          </a:prstGeom>
          <a:noFill/>
        </p:spPr>
      </p:pic>
      <p:sp>
        <p:nvSpPr>
          <p:cNvPr id="4" name="Вертикальный свиток 3"/>
          <p:cNvSpPr/>
          <p:nvPr/>
        </p:nvSpPr>
        <p:spPr>
          <a:xfrm>
            <a:off x="5220072" y="3356992"/>
            <a:ext cx="3816424" cy="3240360"/>
          </a:xfrm>
          <a:prstGeom prst="verticalScroll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  <a:p>
            <a:pPr algn="ctr"/>
            <a:endParaRPr lang="ru-RU" b="1" dirty="0" smtClean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Сосна </a:t>
            </a:r>
            <a:r>
              <a:rPr lang="ru-RU" b="1" dirty="0">
                <a:latin typeface="Arial Black" pitchFamily="34" charset="0"/>
              </a:rPr>
              <a:t>предпочитает песчаную почву. На чистом черноземе встречается она в самом малом числе, разве где-нибудь по горам, где обнажился суглинок и каменный плитняк.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66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poetryclub.com.ua/upload/poem_all/001451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8306" cy="6858000"/>
          </a:xfrm>
          <a:prstGeom prst="rect">
            <a:avLst/>
          </a:prstGeom>
          <a:noFill/>
        </p:spPr>
      </p:pic>
      <p:sp>
        <p:nvSpPr>
          <p:cNvPr id="4" name="Вертикальный свиток 3"/>
          <p:cNvSpPr/>
          <p:nvPr/>
        </p:nvSpPr>
        <p:spPr>
          <a:xfrm>
            <a:off x="5220072" y="3356992"/>
            <a:ext cx="3816424" cy="3240360"/>
          </a:xfrm>
          <a:prstGeom prst="verticalScroll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  <a:p>
            <a:pPr algn="ctr"/>
            <a:r>
              <a:rPr lang="ru-RU" b="1" dirty="0">
                <a:latin typeface="Arial Black" pitchFamily="34" charset="0"/>
              </a:rPr>
              <a:t>Красный лес отличается своей вечной, однообразной и мрачной зеленью, его песчаной или глинистой почвой.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40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img-fotki.yandex.ru/get/4304/oksanaladeyshikowa.11/0_2de76_6742e1b1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Вертикальный свиток 3"/>
          <p:cNvSpPr/>
          <p:nvPr/>
        </p:nvSpPr>
        <p:spPr>
          <a:xfrm>
            <a:off x="5220072" y="3356992"/>
            <a:ext cx="3816424" cy="3240360"/>
          </a:xfrm>
          <a:prstGeom prst="verticalScroll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 </a:t>
            </a:r>
            <a:endParaRPr lang="ru-RU" b="1" dirty="0">
              <a:latin typeface="Arial Black" pitchFamily="34" charset="0"/>
            </a:endParaRPr>
          </a:p>
          <a:p>
            <a:pPr algn="ctr"/>
            <a:r>
              <a:rPr lang="ru-RU" b="1" dirty="0">
                <a:latin typeface="Arial Black" pitchFamily="34" charset="0"/>
              </a:rPr>
              <a:t>Совсем иное дело – веселое разнолистное чернолесье с тучным черноземом.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46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1169</Words>
  <Application>Microsoft Office PowerPoint</Application>
  <PresentationFormat>Экран (4:3)</PresentationFormat>
  <Paragraphs>93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Гала</cp:lastModifiedBy>
  <cp:revision>39</cp:revision>
  <dcterms:created xsi:type="dcterms:W3CDTF">2014-04-18T18:22:34Z</dcterms:created>
  <dcterms:modified xsi:type="dcterms:W3CDTF">2016-01-15T14:31:50Z</dcterms:modified>
</cp:coreProperties>
</file>